
<file path=[Content_Types].xml><?xml version="1.0" encoding="utf-8"?>
<Types xmlns="http://schemas.openxmlformats.org/package/2006/content-types">
  <Default Extension="png" ContentType="image/png"/>
  <Default Extension="mp3" ContentType="audio/unknown"/>
  <Default Extension="jpeg" ContentType="image/jpeg"/>
  <Default Extension="m4a" ContentType="audio/unknown"/>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11" r:id="rId2"/>
    <p:sldMasterId id="2147483723" r:id="rId3"/>
    <p:sldMasterId id="2147483735" r:id="rId4"/>
  </p:sldMasterIdLst>
  <p:notesMasterIdLst>
    <p:notesMasterId r:id="rId40"/>
  </p:notesMasterIdLst>
  <p:sldIdLst>
    <p:sldId id="257" r:id="rId5"/>
    <p:sldId id="276" r:id="rId6"/>
    <p:sldId id="258" r:id="rId7"/>
    <p:sldId id="259" r:id="rId8"/>
    <p:sldId id="260" r:id="rId9"/>
    <p:sldId id="261" r:id="rId10"/>
    <p:sldId id="263" r:id="rId11"/>
    <p:sldId id="270" r:id="rId12"/>
    <p:sldId id="264" r:id="rId13"/>
    <p:sldId id="265" r:id="rId14"/>
    <p:sldId id="266" r:id="rId15"/>
    <p:sldId id="271" r:id="rId16"/>
    <p:sldId id="272" r:id="rId17"/>
    <p:sldId id="273" r:id="rId18"/>
    <p:sldId id="277" r:id="rId19"/>
    <p:sldId id="274" r:id="rId20"/>
    <p:sldId id="275" r:id="rId21"/>
    <p:sldId id="262" r:id="rId22"/>
    <p:sldId id="268"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220" autoAdjust="0"/>
  </p:normalViewPr>
  <p:slideViewPr>
    <p:cSldViewPr>
      <p:cViewPr varScale="1">
        <p:scale>
          <a:sx n="111" d="100"/>
          <a:sy n="111" d="100"/>
        </p:scale>
        <p:origin x="-942"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AC5BBD-DDA1-B841-A232-A5FC5FAB4C5B}" type="datetimeFigureOut">
              <a:rPr lang="en-US" smtClean="0"/>
              <a:t>5/14/2015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BDF2D9-F558-3B44-B400-3E3451EC93A1}" type="slidenum">
              <a:rPr lang="en-US" smtClean="0"/>
              <a:t>‹#›</a:t>
            </a:fld>
            <a:endParaRPr lang="en-US"/>
          </a:p>
        </p:txBody>
      </p:sp>
    </p:spTree>
    <p:extLst>
      <p:ext uri="{BB962C8B-B14F-4D97-AF65-F5344CB8AC3E}">
        <p14:creationId xmlns:p14="http://schemas.microsoft.com/office/powerpoint/2010/main" val="12886534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DhlPAj38rHc"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ewsday.com/"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nature.com/nature/journal/v316/n6025/index.htm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ites.utoronto.ca/acdclab/pubs/ISI/000266687200039.pdf"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ites.utoronto.ca/acdclab/pubs/other-articles/Who_is_the_greatest_tennis_player.pdf" TargetMode="External"/><Relationship Id="rId4" Type="http://schemas.openxmlformats.org/officeDocument/2006/relationships/hyperlink" Target="http://sites.utoronto.ca/acdclab/pubs/brain_transplantation.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sz="1200" dirty="0" smtClean="0"/>
              <a:t>This slide should start with the “rocky” music (play about 1 min and 30 sec)</a:t>
            </a:r>
          </a:p>
          <a:p>
            <a:r>
              <a:rPr lang="en-CA" sz="1200" dirty="0" smtClean="0">
                <a:hlinkClick r:id="rId3"/>
              </a:rPr>
              <a:t>https://www.youtube.com/watch?v=DhlPAj38rHc</a:t>
            </a:r>
            <a:endParaRPr lang="en-CA" sz="1200" dirty="0" smtClean="0"/>
          </a:p>
          <a:p>
            <a:r>
              <a:rPr lang="en-CA" sz="1200" dirty="0" smtClean="0"/>
              <a:t>and then at the same time in sequence, the following bullets appear</a:t>
            </a:r>
          </a:p>
          <a:p>
            <a:endParaRPr lang="en-CA" sz="1200" dirty="0" smtClean="0"/>
          </a:p>
          <a:p>
            <a:r>
              <a:rPr lang="en-CA" sz="1200" dirty="0" smtClean="0">
                <a:solidFill>
                  <a:srgbClr val="FF0000"/>
                </a:solidFill>
              </a:rPr>
              <a:t>But SLOWLY 10 sec per line</a:t>
            </a:r>
          </a:p>
          <a:p>
            <a:r>
              <a:rPr lang="en-CA" sz="1200" dirty="0" smtClean="0">
                <a:solidFill>
                  <a:srgbClr val="FF0000"/>
                </a:solidFill>
              </a:rPr>
              <a:t>Welcome to the main event of the evening</a:t>
            </a:r>
          </a:p>
          <a:p>
            <a:r>
              <a:rPr lang="en-CA" sz="1200" dirty="0" smtClean="0">
                <a:solidFill>
                  <a:srgbClr val="FF0000"/>
                </a:solidFill>
              </a:rPr>
              <a:t>A Boxing  bout for the vacant WHBA Championship in the Heavyweight division</a:t>
            </a:r>
          </a:p>
          <a:p>
            <a:r>
              <a:rPr lang="en-CA" sz="1200" dirty="0" err="1" smtClean="0">
                <a:solidFill>
                  <a:srgbClr val="FF0000"/>
                </a:solidFill>
              </a:rPr>
              <a:t>Sactioned</a:t>
            </a:r>
            <a:r>
              <a:rPr lang="en-CA" sz="1200" dirty="0" smtClean="0">
                <a:solidFill>
                  <a:srgbClr val="FF0000"/>
                </a:solidFill>
              </a:rPr>
              <a:t> by the  Mani-</a:t>
            </a:r>
            <a:r>
              <a:rPr lang="en-CA" sz="1200" dirty="0" err="1" smtClean="0">
                <a:solidFill>
                  <a:srgbClr val="FF0000"/>
                </a:solidFill>
              </a:rPr>
              <a:t>Itilo</a:t>
            </a:r>
            <a:r>
              <a:rPr lang="en-CA" sz="1200" dirty="0" smtClean="0">
                <a:solidFill>
                  <a:srgbClr val="FF0000"/>
                </a:solidFill>
              </a:rPr>
              <a:t> Athletic commission</a:t>
            </a:r>
          </a:p>
          <a:p>
            <a:r>
              <a:rPr lang="en-CA" sz="1200" dirty="0" smtClean="0">
                <a:solidFill>
                  <a:srgbClr val="FF0000"/>
                </a:solidFill>
              </a:rPr>
              <a:t>20 min rounds of boxing followed by  question and answer period</a:t>
            </a:r>
          </a:p>
          <a:p>
            <a:endParaRPr lang="en-CA" sz="1200" dirty="0" smtClean="0">
              <a:solidFill>
                <a:srgbClr val="FF0000"/>
              </a:solidFill>
            </a:endParaRPr>
          </a:p>
          <a:p>
            <a:r>
              <a:rPr lang="en-CA" sz="1200" dirty="0" smtClean="0">
                <a:solidFill>
                  <a:srgbClr val="FF0000"/>
                </a:solidFill>
              </a:rPr>
              <a:t>The theme</a:t>
            </a:r>
          </a:p>
          <a:p>
            <a:r>
              <a:rPr lang="en-CA" sz="1200" dirty="0" smtClean="0">
                <a:solidFill>
                  <a:srgbClr val="FF0000"/>
                </a:solidFill>
              </a:rPr>
              <a:t>From whole genome sequencing to gene </a:t>
            </a:r>
            <a:r>
              <a:rPr lang="en-CA" sz="1200" dirty="0" err="1" smtClean="0">
                <a:solidFill>
                  <a:srgbClr val="FF0000"/>
                </a:solidFill>
              </a:rPr>
              <a:t>edtiting</a:t>
            </a:r>
            <a:endParaRPr lang="en-CA" sz="1200" dirty="0" smtClean="0">
              <a:solidFill>
                <a:srgbClr val="FF0000"/>
              </a:solidFill>
            </a:endParaRPr>
          </a:p>
          <a:p>
            <a:endParaRPr lang="en-CA" sz="1200" dirty="0" smtClean="0">
              <a:solidFill>
                <a:srgbClr val="FF0000"/>
              </a:solidFill>
            </a:endParaRPr>
          </a:p>
          <a:p>
            <a:r>
              <a:rPr lang="en-CA" sz="1200" dirty="0" smtClean="0">
                <a:solidFill>
                  <a:srgbClr val="FF0000"/>
                </a:solidFill>
              </a:rPr>
              <a:t>*cut</a:t>
            </a:r>
            <a:r>
              <a:rPr lang="en-CA" sz="1200" baseline="0" dirty="0" smtClean="0">
                <a:solidFill>
                  <a:srgbClr val="FF0000"/>
                </a:solidFill>
              </a:rPr>
              <a:t> from moderator presentation</a:t>
            </a:r>
          </a:p>
          <a:p>
            <a:pPr marL="171450" indent="-171450">
              <a:buFontTx/>
              <a:buChar char="•"/>
            </a:pPr>
            <a:r>
              <a:rPr lang="en-CA" sz="1200" baseline="0" dirty="0" smtClean="0">
                <a:solidFill>
                  <a:srgbClr val="FF0000"/>
                </a:solidFill>
              </a:rPr>
              <a:t>Leave beat up picture for longer</a:t>
            </a:r>
          </a:p>
          <a:p>
            <a:pPr marL="171450" indent="-171450">
              <a:buFontTx/>
              <a:buChar char="•"/>
            </a:pPr>
            <a:r>
              <a:rPr lang="en-CA" sz="1200" baseline="0" dirty="0" smtClean="0">
                <a:solidFill>
                  <a:srgbClr val="FF0000"/>
                </a:solidFill>
              </a:rPr>
              <a:t>Time for eye of tiger</a:t>
            </a:r>
          </a:p>
          <a:p>
            <a:pPr marL="171450" indent="-171450">
              <a:buFontTx/>
              <a:buChar char="•"/>
            </a:pPr>
            <a:r>
              <a:rPr lang="en-CA" sz="1200" baseline="0" dirty="0" smtClean="0">
                <a:solidFill>
                  <a:srgbClr val="FF0000"/>
                </a:solidFill>
              </a:rPr>
              <a:t>Question slides not automatic</a:t>
            </a:r>
            <a:endParaRPr lang="en-CA" sz="1200"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DCBDF2D9-F558-3B44-B400-3E3451EC93A1}" type="slidenum">
              <a:rPr lang="en-US" smtClean="0"/>
              <a:t>1</a:t>
            </a:fld>
            <a:endParaRPr lang="en-US"/>
          </a:p>
        </p:txBody>
      </p:sp>
    </p:spTree>
    <p:extLst>
      <p:ext uri="{BB962C8B-B14F-4D97-AF65-F5344CB8AC3E}">
        <p14:creationId xmlns:p14="http://schemas.microsoft.com/office/powerpoint/2010/main" val="706170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t>The Bible</a:t>
            </a:r>
            <a:br>
              <a:rPr lang="en-CA" dirty="0" smtClean="0"/>
            </a:br>
            <a:r>
              <a:rPr lang="en-CA" sz="1200" b="1" dirty="0" smtClean="0"/>
              <a:t>Molecular Cloning (AKA </a:t>
            </a:r>
            <a:r>
              <a:rPr lang="en-CA" sz="1200" b="1" dirty="0" err="1" smtClean="0"/>
              <a:t>Maniatis</a:t>
            </a:r>
            <a:r>
              <a:rPr lang="en-CA" sz="1200" b="1" dirty="0" smtClean="0"/>
              <a:t>, AKA The Bible) </a:t>
            </a:r>
            <a:endParaRPr lang="en-CA"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t>The first mention of </a:t>
            </a:r>
            <a:r>
              <a:rPr lang="en-CA" i="1" dirty="0" smtClean="0"/>
              <a:t>Molecular Cloning</a:t>
            </a:r>
            <a:r>
              <a:rPr lang="en-CA" dirty="0" smtClean="0"/>
              <a:t> as “The Bible” that I can find comes from a </a:t>
            </a:r>
            <a:r>
              <a:rPr lang="en-CA" i="1" dirty="0" smtClean="0">
                <a:hlinkClick r:id="rId3"/>
              </a:rPr>
              <a:t>New York Newsday</a:t>
            </a:r>
            <a:r>
              <a:rPr lang="en-CA" dirty="0" smtClean="0"/>
              <a:t> article (complete with cartoons of biologists stirring a witch’s cauldron) from 1984. </a:t>
            </a:r>
            <a:r>
              <a:rPr lang="en-CA" dirty="0" err="1" smtClean="0"/>
              <a:t>Waclaw</a:t>
            </a:r>
            <a:r>
              <a:rPr lang="en-CA" dirty="0" smtClean="0"/>
              <a:t> </a:t>
            </a:r>
            <a:r>
              <a:rPr lang="en-CA" dirty="0" err="1" smtClean="0"/>
              <a:t>Szybalski</a:t>
            </a:r>
            <a:r>
              <a:rPr lang="en-CA" dirty="0" smtClean="0"/>
              <a:t> is quoted as stating, “We have three or four copies in the lab. It’s our Bible.” Kevin </a:t>
            </a:r>
            <a:r>
              <a:rPr lang="en-CA" dirty="0" err="1" smtClean="0"/>
              <a:t>Struhl</a:t>
            </a:r>
            <a:r>
              <a:rPr lang="en-CA" dirty="0" smtClean="0"/>
              <a:t> made the same point in </a:t>
            </a:r>
            <a:r>
              <a:rPr lang="en-CA" i="1" dirty="0" smtClean="0">
                <a:hlinkClick r:id="rId4"/>
              </a:rPr>
              <a:t>Nature</a:t>
            </a:r>
            <a:r>
              <a:rPr lang="en-CA" dirty="0" smtClean="0"/>
              <a:t> in 1985, that, “This book is omnipresent in Molecular Biology laboratories and is utilized to the point where it is frequently referred to as ‘The Bible’.” As someone who started graduate school in 1987, I can attest to this as countless times my questions were answered by a point to the bookshelf and instructions to “read the bible.”</a:t>
            </a:r>
          </a:p>
          <a:p>
            <a:endParaRPr lang="en-US" dirty="0"/>
          </a:p>
        </p:txBody>
      </p:sp>
      <p:sp>
        <p:nvSpPr>
          <p:cNvPr id="4" name="Slide Number Placeholder 3"/>
          <p:cNvSpPr>
            <a:spLocks noGrp="1"/>
          </p:cNvSpPr>
          <p:nvPr>
            <p:ph type="sldNum" sz="quarter" idx="10"/>
          </p:nvPr>
        </p:nvSpPr>
        <p:spPr/>
        <p:txBody>
          <a:bodyPr/>
          <a:lstStyle/>
          <a:p>
            <a:fld id="{DCBDF2D9-F558-3B44-B400-3E3451EC93A1}" type="slidenum">
              <a:rPr lang="en-US" smtClean="0"/>
              <a:t>11</a:t>
            </a:fld>
            <a:endParaRPr lang="en-US"/>
          </a:p>
        </p:txBody>
      </p:sp>
    </p:spTree>
    <p:extLst>
      <p:ext uri="{BB962C8B-B14F-4D97-AF65-F5344CB8AC3E}">
        <p14:creationId xmlns:p14="http://schemas.microsoft.com/office/powerpoint/2010/main" val="670563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smtClean="0"/>
              <a:t>Three science fiction pieces</a:t>
            </a:r>
          </a:p>
          <a:p>
            <a:r>
              <a:rPr lang="en-CA" dirty="0" smtClean="0"/>
              <a:t>Here we put the first page of </a:t>
            </a:r>
            <a:r>
              <a:rPr lang="en-CA" dirty="0" err="1" smtClean="0"/>
              <a:t>those;I</a:t>
            </a:r>
            <a:r>
              <a:rPr lang="en-CA" dirty="0" smtClean="0"/>
              <a:t> will explain</a:t>
            </a:r>
          </a:p>
          <a:p>
            <a:r>
              <a:rPr lang="en-CA" sz="1200" i="1" dirty="0" smtClean="0"/>
              <a:t>How to Win Wimbledon Championships: Creating </a:t>
            </a:r>
            <a:r>
              <a:rPr lang="en-CA" sz="1200" i="1" dirty="0" err="1" smtClean="0"/>
              <a:t>Beklof</a:t>
            </a:r>
            <a:r>
              <a:rPr lang="en-CA" sz="1200" i="1" dirty="0" smtClean="0"/>
              <a:t> and </a:t>
            </a:r>
            <a:r>
              <a:rPr lang="en-CA" sz="1200" i="1" dirty="0" err="1" smtClean="0"/>
              <a:t>Vamos</a:t>
            </a:r>
            <a:endParaRPr lang="en-CA" sz="1200" i="1" dirty="0" smtClean="0"/>
          </a:p>
          <a:p>
            <a:r>
              <a:rPr lang="en-CA" sz="1200" i="1" dirty="0" err="1" smtClean="0"/>
              <a:t>Clin</a:t>
            </a:r>
            <a:r>
              <a:rPr lang="en-CA" sz="1200" i="1" dirty="0" smtClean="0"/>
              <a:t>. Chem., 55:6` 1253-1254 (2009). ISI: </a:t>
            </a:r>
            <a:r>
              <a:rPr lang="en-CA" sz="1200" i="1" dirty="0" smtClean="0">
                <a:hlinkClick r:id="rId3"/>
              </a:rPr>
              <a:t>000266687200039.pdf </a:t>
            </a:r>
            <a:endParaRPr lang="en-CA" sz="1200" i="1" dirty="0" smtClean="0"/>
          </a:p>
          <a:p>
            <a:endParaRPr lang="en-CA" sz="1200" i="1" dirty="0" smtClean="0"/>
          </a:p>
          <a:p>
            <a:r>
              <a:rPr lang="en-CA" sz="1200" i="1" dirty="0" smtClean="0"/>
              <a:t>Brain Transplantation</a:t>
            </a:r>
          </a:p>
          <a:p>
            <a:r>
              <a:rPr lang="en-CA" sz="1200" i="1" dirty="0" smtClean="0"/>
              <a:t>Unpublished</a:t>
            </a:r>
            <a:r>
              <a:rPr lang="en-CA" sz="1200" i="1" dirty="0" smtClean="0">
                <a:hlinkClick r:id="rId4"/>
              </a:rPr>
              <a:t> Brain Transplantation.pdf</a:t>
            </a:r>
            <a:r>
              <a:rPr lang="en-CA" sz="1200" i="1" dirty="0" smtClean="0"/>
              <a:t> </a:t>
            </a:r>
          </a:p>
          <a:p>
            <a:endParaRPr lang="en-CA" sz="1200" i="1" dirty="0" smtClean="0"/>
          </a:p>
          <a:p>
            <a:endParaRPr lang="en-CA" sz="1200" i="1" dirty="0" smtClean="0"/>
          </a:p>
          <a:p>
            <a:r>
              <a:rPr lang="en-CA" sz="1200" i="1" dirty="0" smtClean="0"/>
              <a:t>Tennis: Who is the greatest?</a:t>
            </a:r>
          </a:p>
          <a:p>
            <a:r>
              <a:rPr lang="en-CA" sz="1200" i="1" dirty="0" smtClean="0"/>
              <a:t>Unpublished: </a:t>
            </a:r>
            <a:r>
              <a:rPr lang="en-CA" sz="1200" i="1" dirty="0" smtClean="0">
                <a:hlinkClick r:id="rId5"/>
              </a:rPr>
              <a:t>Who is the greatest tennis player.pdf </a:t>
            </a:r>
            <a:endParaRPr lang="en-CA" sz="1200" i="1" dirty="0" smtClean="0"/>
          </a:p>
          <a:p>
            <a:endParaRPr lang="en-US" dirty="0"/>
          </a:p>
        </p:txBody>
      </p:sp>
      <p:sp>
        <p:nvSpPr>
          <p:cNvPr id="4" name="Slide Number Placeholder 3"/>
          <p:cNvSpPr>
            <a:spLocks noGrp="1"/>
          </p:cNvSpPr>
          <p:nvPr>
            <p:ph type="sldNum" sz="quarter" idx="10"/>
          </p:nvPr>
        </p:nvSpPr>
        <p:spPr/>
        <p:txBody>
          <a:bodyPr/>
          <a:lstStyle/>
          <a:p>
            <a:fld id="{DCBDF2D9-F558-3B44-B400-3E3451EC93A1}" type="slidenum">
              <a:rPr lang="en-US" smtClean="0"/>
              <a:t>12</a:t>
            </a:fld>
            <a:endParaRPr lang="en-US"/>
          </a:p>
        </p:txBody>
      </p:sp>
    </p:spTree>
    <p:extLst>
      <p:ext uri="{BB962C8B-B14F-4D97-AF65-F5344CB8AC3E}">
        <p14:creationId xmlns:p14="http://schemas.microsoft.com/office/powerpoint/2010/main" val="551674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smtClean="0"/>
              <a:t>Start with music first eye of the tiger</a:t>
            </a:r>
          </a:p>
          <a:p>
            <a:r>
              <a:rPr lang="en-CA" dirty="0" smtClean="0"/>
              <a:t>https://</a:t>
            </a:r>
            <a:r>
              <a:rPr lang="en-CA" dirty="0" err="1" smtClean="0"/>
              <a:t>www.youtube.com</a:t>
            </a:r>
            <a:r>
              <a:rPr lang="en-CA" dirty="0" smtClean="0"/>
              <a:t>/</a:t>
            </a:r>
            <a:r>
              <a:rPr lang="en-CA" dirty="0" err="1" smtClean="0"/>
              <a:t>watch?v</a:t>
            </a:r>
            <a:r>
              <a:rPr lang="en-CA" dirty="0" smtClean="0"/>
              <a:t>=btPJPFnesV4</a:t>
            </a:r>
          </a:p>
          <a:p>
            <a:endParaRPr lang="en-CA" dirty="0" smtClean="0"/>
          </a:p>
          <a:p>
            <a:r>
              <a:rPr lang="en-CA" dirty="0" smtClean="0"/>
              <a:t>For about 45 sec (just before the singing starts) and then stop/fade  the music and </a:t>
            </a:r>
            <a:r>
              <a:rPr lang="en-CA" dirty="0" err="1" smtClean="0"/>
              <a:t>showshow</a:t>
            </a:r>
            <a:r>
              <a:rPr lang="en-CA" dirty="0" smtClean="0"/>
              <a:t> </a:t>
            </a:r>
          </a:p>
          <a:p>
            <a:endParaRPr lang="en-CA" dirty="0" smtClean="0"/>
          </a:p>
          <a:p>
            <a:endParaRPr lang="en-CA" dirty="0" smtClean="0"/>
          </a:p>
          <a:p>
            <a:r>
              <a:rPr lang="en-CA" dirty="0" smtClean="0"/>
              <a:t>And now</a:t>
            </a:r>
          </a:p>
          <a:p>
            <a:r>
              <a:rPr lang="en-CA" dirty="0" smtClean="0"/>
              <a:t>For Those in attendance here</a:t>
            </a:r>
          </a:p>
          <a:p>
            <a:r>
              <a:rPr lang="en-CA" dirty="0" smtClean="0"/>
              <a:t>And millions of spectators around the world</a:t>
            </a:r>
          </a:p>
          <a:p>
            <a:r>
              <a:rPr lang="en-CA" dirty="0" smtClean="0"/>
              <a:t>Ladies AND GENTLEMEN</a:t>
            </a:r>
          </a:p>
          <a:p>
            <a:r>
              <a:rPr lang="en-CA" dirty="0" smtClean="0"/>
              <a:t>From </a:t>
            </a:r>
            <a:r>
              <a:rPr lang="en-CA" dirty="0" err="1" smtClean="0"/>
              <a:t>Vitilo,Mani,Greece</a:t>
            </a:r>
            <a:endParaRPr lang="en-CA" dirty="0" smtClean="0"/>
          </a:p>
          <a:p>
            <a:r>
              <a:rPr lang="en-CA" dirty="0" smtClean="0"/>
              <a:t>May</a:t>
            </a:r>
            <a:r>
              <a:rPr lang="en-CA" baseline="0" dirty="0" smtClean="0"/>
              <a:t> 20</a:t>
            </a:r>
            <a:r>
              <a:rPr lang="en-CA" baseline="30000" dirty="0" smtClean="0"/>
              <a:t>th</a:t>
            </a:r>
            <a:r>
              <a:rPr lang="en-CA" baseline="0" dirty="0" smtClean="0"/>
              <a:t>, 2015 (21</a:t>
            </a:r>
            <a:r>
              <a:rPr lang="en-CA" baseline="30000" dirty="0" smtClean="0"/>
              <a:t>st</a:t>
            </a:r>
            <a:r>
              <a:rPr lang="en-CA" baseline="0" dirty="0" smtClean="0"/>
              <a:t>)</a:t>
            </a:r>
          </a:p>
          <a:p>
            <a:r>
              <a:rPr lang="en-CA" baseline="0" dirty="0" err="1" smtClean="0"/>
              <a:t>Itilo</a:t>
            </a:r>
            <a:r>
              <a:rPr lang="en-CA" baseline="0" dirty="0" smtClean="0"/>
              <a:t>, Greece</a:t>
            </a:r>
            <a:endParaRPr lang="en-CA" dirty="0" smtClean="0"/>
          </a:p>
          <a:p>
            <a:endParaRPr lang="en-CA" dirty="0" smtClean="0"/>
          </a:p>
          <a:p>
            <a:r>
              <a:rPr lang="en-CA" dirty="0" smtClean="0"/>
              <a:t>LET’S GET READY TO RUMBLE</a:t>
            </a:r>
          </a:p>
          <a:p>
            <a:endParaRPr lang="en-US" dirty="0"/>
          </a:p>
        </p:txBody>
      </p:sp>
      <p:sp>
        <p:nvSpPr>
          <p:cNvPr id="4" name="Slide Number Placeholder 3"/>
          <p:cNvSpPr>
            <a:spLocks noGrp="1"/>
          </p:cNvSpPr>
          <p:nvPr>
            <p:ph type="sldNum" sz="quarter" idx="10"/>
          </p:nvPr>
        </p:nvSpPr>
        <p:spPr/>
        <p:txBody>
          <a:bodyPr/>
          <a:lstStyle/>
          <a:p>
            <a:fld id="{DCBDF2D9-F558-3B44-B400-3E3451EC93A1}" type="slidenum">
              <a:rPr lang="en-US" smtClean="0"/>
              <a:t>18</a:t>
            </a:fld>
            <a:endParaRPr lang="en-US"/>
          </a:p>
        </p:txBody>
      </p:sp>
    </p:spTree>
    <p:extLst>
      <p:ext uri="{BB962C8B-B14F-4D97-AF65-F5344CB8AC3E}">
        <p14:creationId xmlns:p14="http://schemas.microsoft.com/office/powerpoint/2010/main" val="3802632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smtClean="0"/>
              <a:t>A word of Caution</a:t>
            </a:r>
          </a:p>
          <a:p>
            <a:r>
              <a:rPr lang="en-CA" dirty="0" smtClean="0"/>
              <a:t>After the bout the contestants may look like this</a:t>
            </a:r>
          </a:p>
          <a:p>
            <a:endParaRPr lang="en-CA" dirty="0" smtClean="0"/>
          </a:p>
          <a:p>
            <a:r>
              <a:rPr lang="en-CA" dirty="0" smtClean="0"/>
              <a:t>Make some </a:t>
            </a:r>
            <a:r>
              <a:rPr lang="en-CA" dirty="0" err="1" smtClean="0"/>
              <a:t>photoshop</a:t>
            </a:r>
            <a:r>
              <a:rPr lang="en-CA" dirty="0" smtClean="0"/>
              <a:t> of both with blood dripping rom face and badly bruised!</a:t>
            </a:r>
          </a:p>
          <a:p>
            <a:endParaRPr lang="en-CA" dirty="0" smtClean="0"/>
          </a:p>
          <a:p>
            <a:pPr marL="0" indent="0">
              <a:buNone/>
            </a:pPr>
            <a:endParaRPr lang="en-CA" dirty="0" smtClean="0"/>
          </a:p>
          <a:p>
            <a:endParaRPr lang="en-US" dirty="0"/>
          </a:p>
        </p:txBody>
      </p:sp>
      <p:sp>
        <p:nvSpPr>
          <p:cNvPr id="4" name="Slide Number Placeholder 3"/>
          <p:cNvSpPr>
            <a:spLocks noGrp="1"/>
          </p:cNvSpPr>
          <p:nvPr>
            <p:ph type="sldNum" sz="quarter" idx="10"/>
          </p:nvPr>
        </p:nvSpPr>
        <p:spPr/>
        <p:txBody>
          <a:bodyPr/>
          <a:lstStyle/>
          <a:p>
            <a:fld id="{DCBDF2D9-F558-3B44-B400-3E3451EC93A1}" type="slidenum">
              <a:rPr lang="en-US" smtClean="0"/>
              <a:t>19</a:t>
            </a:fld>
            <a:endParaRPr lang="en-US"/>
          </a:p>
        </p:txBody>
      </p:sp>
    </p:spTree>
    <p:extLst>
      <p:ext uri="{BB962C8B-B14F-4D97-AF65-F5344CB8AC3E}">
        <p14:creationId xmlns:p14="http://schemas.microsoft.com/office/powerpoint/2010/main" val="4163224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smtClean="0"/>
              <a:t>Start with music first eye of the tiger</a:t>
            </a:r>
          </a:p>
          <a:p>
            <a:r>
              <a:rPr lang="en-CA" dirty="0" smtClean="0"/>
              <a:t>https://</a:t>
            </a:r>
            <a:r>
              <a:rPr lang="en-CA" dirty="0" err="1" smtClean="0"/>
              <a:t>www.youtube.com</a:t>
            </a:r>
            <a:r>
              <a:rPr lang="en-CA" dirty="0" smtClean="0"/>
              <a:t>/</a:t>
            </a:r>
            <a:r>
              <a:rPr lang="en-CA" dirty="0" err="1" smtClean="0"/>
              <a:t>watch?v</a:t>
            </a:r>
            <a:r>
              <a:rPr lang="en-CA" dirty="0" smtClean="0"/>
              <a:t>=btPJPFnesV4</a:t>
            </a:r>
          </a:p>
          <a:p>
            <a:endParaRPr lang="en-CA" dirty="0" smtClean="0"/>
          </a:p>
          <a:p>
            <a:r>
              <a:rPr lang="en-CA" dirty="0" smtClean="0"/>
              <a:t>For about 45 sec (just before the singing starts) and then stop/fade  the music and </a:t>
            </a:r>
            <a:r>
              <a:rPr lang="en-CA" dirty="0" err="1" smtClean="0"/>
              <a:t>showshow</a:t>
            </a:r>
            <a:r>
              <a:rPr lang="en-CA" dirty="0" smtClean="0"/>
              <a:t> </a:t>
            </a:r>
          </a:p>
          <a:p>
            <a:endParaRPr lang="en-CA" dirty="0" smtClean="0"/>
          </a:p>
          <a:p>
            <a:endParaRPr lang="en-CA" dirty="0" smtClean="0"/>
          </a:p>
          <a:p>
            <a:r>
              <a:rPr lang="en-CA" dirty="0" smtClean="0"/>
              <a:t>And now</a:t>
            </a:r>
          </a:p>
          <a:p>
            <a:r>
              <a:rPr lang="en-CA" dirty="0" smtClean="0"/>
              <a:t>For Those in attendance here</a:t>
            </a:r>
          </a:p>
          <a:p>
            <a:r>
              <a:rPr lang="en-CA" dirty="0" smtClean="0"/>
              <a:t>And millions of spectators around the world</a:t>
            </a:r>
          </a:p>
          <a:p>
            <a:r>
              <a:rPr lang="en-CA" dirty="0" smtClean="0"/>
              <a:t>Ladies AND GENTLEMEN</a:t>
            </a:r>
          </a:p>
          <a:p>
            <a:r>
              <a:rPr lang="en-CA" dirty="0" smtClean="0"/>
              <a:t>From </a:t>
            </a:r>
            <a:r>
              <a:rPr lang="en-CA" dirty="0" err="1" smtClean="0"/>
              <a:t>Vitilo,Mani,Greece</a:t>
            </a:r>
            <a:endParaRPr lang="en-CA" dirty="0" smtClean="0"/>
          </a:p>
          <a:p>
            <a:r>
              <a:rPr lang="en-CA" dirty="0" smtClean="0"/>
              <a:t>May</a:t>
            </a:r>
            <a:r>
              <a:rPr lang="en-CA" baseline="0" dirty="0" smtClean="0"/>
              <a:t> 20</a:t>
            </a:r>
            <a:r>
              <a:rPr lang="en-CA" baseline="30000" dirty="0" smtClean="0"/>
              <a:t>th</a:t>
            </a:r>
            <a:r>
              <a:rPr lang="en-CA" baseline="0" dirty="0" smtClean="0"/>
              <a:t>, 2015 (21</a:t>
            </a:r>
            <a:r>
              <a:rPr lang="en-CA" baseline="30000" dirty="0" smtClean="0"/>
              <a:t>st</a:t>
            </a:r>
            <a:r>
              <a:rPr lang="en-CA" baseline="0" dirty="0" smtClean="0"/>
              <a:t>)</a:t>
            </a:r>
          </a:p>
          <a:p>
            <a:r>
              <a:rPr lang="en-CA" baseline="0" dirty="0" err="1" smtClean="0"/>
              <a:t>Itilo</a:t>
            </a:r>
            <a:r>
              <a:rPr lang="en-CA" baseline="0" dirty="0" smtClean="0"/>
              <a:t>, Greece</a:t>
            </a:r>
            <a:endParaRPr lang="en-CA" dirty="0" smtClean="0"/>
          </a:p>
          <a:p>
            <a:endParaRPr lang="en-CA" dirty="0" smtClean="0"/>
          </a:p>
          <a:p>
            <a:r>
              <a:rPr lang="en-CA" dirty="0" smtClean="0"/>
              <a:t>LET’S GET READY TO RUMBLE</a:t>
            </a:r>
          </a:p>
          <a:p>
            <a:endParaRPr lang="en-US" dirty="0"/>
          </a:p>
        </p:txBody>
      </p:sp>
      <p:sp>
        <p:nvSpPr>
          <p:cNvPr id="4" name="Slide Number Placeholder 3"/>
          <p:cNvSpPr>
            <a:spLocks noGrp="1"/>
          </p:cNvSpPr>
          <p:nvPr>
            <p:ph type="sldNum" sz="quarter" idx="10"/>
          </p:nvPr>
        </p:nvSpPr>
        <p:spPr/>
        <p:txBody>
          <a:bodyPr/>
          <a:lstStyle/>
          <a:p>
            <a:fld id="{DCBDF2D9-F558-3B44-B400-3E3451EC93A1}"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3802632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sz="3600" dirty="0" smtClean="0"/>
              <a:t>Introducing the principals</a:t>
            </a:r>
          </a:p>
          <a:p>
            <a:r>
              <a:rPr lang="en-CA" sz="3600" dirty="0" smtClean="0"/>
              <a:t>In the blue corner</a:t>
            </a:r>
          </a:p>
          <a:p>
            <a:endParaRPr lang="en-CA" sz="3600" dirty="0" smtClean="0"/>
          </a:p>
          <a:p>
            <a:r>
              <a:rPr lang="en-CA" sz="3600" dirty="0" smtClean="0"/>
              <a:t>The Tom-Tom-</a:t>
            </a:r>
            <a:r>
              <a:rPr lang="en-CA" sz="3600" dirty="0" err="1" smtClean="0"/>
              <a:t>Toooooooooom</a:t>
            </a:r>
            <a:r>
              <a:rPr lang="en-CA" sz="3600" dirty="0" smtClean="0"/>
              <a:t> </a:t>
            </a:r>
            <a:r>
              <a:rPr lang="en-CA" sz="3600" dirty="0" err="1" smtClean="0"/>
              <a:t>Maniatis</a:t>
            </a:r>
            <a:endParaRPr lang="en-CA" sz="3600" dirty="0" smtClean="0"/>
          </a:p>
          <a:p>
            <a:r>
              <a:rPr lang="en-CA" sz="3600" dirty="0" smtClean="0"/>
              <a:t>His picture appears here </a:t>
            </a:r>
            <a:r>
              <a:rPr lang="en-CA" sz="3600" dirty="0" err="1" smtClean="0"/>
              <a:t>photoshopped</a:t>
            </a:r>
            <a:r>
              <a:rPr lang="en-CA" sz="3600" dirty="0" smtClean="0"/>
              <a:t> with gloves if possible</a:t>
            </a:r>
          </a:p>
          <a:p>
            <a:r>
              <a:rPr lang="en-CA" sz="3600" dirty="0" smtClean="0"/>
              <a:t>Currently Professor of ….</a:t>
            </a:r>
          </a:p>
          <a:p>
            <a:r>
              <a:rPr lang="en-CA" sz="3600" dirty="0" smtClean="0"/>
              <a:t>Born in USA</a:t>
            </a:r>
          </a:p>
          <a:p>
            <a:r>
              <a:rPr lang="en-CA" sz="3600" dirty="0" smtClean="0"/>
              <a:t>With a perfect professional record of  winning 50 debates and losing none</a:t>
            </a:r>
          </a:p>
          <a:p>
            <a:r>
              <a:rPr lang="en-CA" sz="3600" dirty="0" smtClean="0"/>
              <a:t>Official Weight and height unknown</a:t>
            </a:r>
          </a:p>
          <a:p>
            <a:r>
              <a:rPr lang="en-CA" sz="3600" dirty="0" smtClean="0"/>
              <a:t>Reach: unreachable</a:t>
            </a:r>
          </a:p>
          <a:p>
            <a:r>
              <a:rPr lang="en-CA" sz="3600" dirty="0" smtClean="0"/>
              <a:t>Other notable achievements</a:t>
            </a:r>
          </a:p>
          <a:p>
            <a:endParaRPr lang="en-CA" sz="3600" dirty="0" smtClean="0"/>
          </a:p>
          <a:p>
            <a:r>
              <a:rPr lang="en-CA" sz="3600" dirty="0" smtClean="0"/>
              <a:t>Publications----</a:t>
            </a:r>
          </a:p>
          <a:p>
            <a:r>
              <a:rPr lang="en-CA" sz="3600" dirty="0" smtClean="0"/>
              <a:t>Lifetime citations---</a:t>
            </a:r>
          </a:p>
          <a:p>
            <a:r>
              <a:rPr lang="en-CA" sz="3600" dirty="0" smtClean="0"/>
              <a:t>H-Index</a:t>
            </a:r>
          </a:p>
          <a:p>
            <a:endParaRPr lang="en-CA" dirty="0" smtClean="0"/>
          </a:p>
          <a:p>
            <a:endParaRPr lang="en-CA" dirty="0" smtClean="0"/>
          </a:p>
          <a:p>
            <a:endParaRPr lang="en-US" dirty="0"/>
          </a:p>
        </p:txBody>
      </p:sp>
      <p:sp>
        <p:nvSpPr>
          <p:cNvPr id="4" name="Slide Number Placeholder 3"/>
          <p:cNvSpPr>
            <a:spLocks noGrp="1"/>
          </p:cNvSpPr>
          <p:nvPr>
            <p:ph type="sldNum" sz="quarter" idx="10"/>
          </p:nvPr>
        </p:nvSpPr>
        <p:spPr/>
        <p:txBody>
          <a:bodyPr/>
          <a:lstStyle/>
          <a:p>
            <a:fld id="{DCBDF2D9-F558-3B44-B400-3E3451EC93A1}" type="slidenum">
              <a:rPr lang="en-US" smtClean="0"/>
              <a:t>3</a:t>
            </a:fld>
            <a:endParaRPr lang="en-US"/>
          </a:p>
        </p:txBody>
      </p:sp>
    </p:spTree>
    <p:extLst>
      <p:ext uri="{BB962C8B-B14F-4D97-AF65-F5344CB8AC3E}">
        <p14:creationId xmlns:p14="http://schemas.microsoft.com/office/powerpoint/2010/main" val="1602862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smtClean="0"/>
              <a:t>Introducing the principals</a:t>
            </a:r>
          </a:p>
          <a:p>
            <a:r>
              <a:rPr lang="en-CA" dirty="0" smtClean="0"/>
              <a:t>In the Red  corner</a:t>
            </a:r>
          </a:p>
          <a:p>
            <a:endParaRPr lang="en-CA" dirty="0" smtClean="0"/>
          </a:p>
          <a:p>
            <a:r>
              <a:rPr lang="en-CA" dirty="0" smtClean="0"/>
              <a:t>The Stellar  </a:t>
            </a:r>
            <a:r>
              <a:rPr lang="en-CA" dirty="0" err="1" smtClean="0"/>
              <a:t>Stylianos</a:t>
            </a:r>
            <a:r>
              <a:rPr lang="en-CA" dirty="0" smtClean="0"/>
              <a:t> </a:t>
            </a:r>
            <a:r>
              <a:rPr lang="en-CA" dirty="0" err="1" smtClean="0"/>
              <a:t>Antonarakis</a:t>
            </a:r>
            <a:endParaRPr lang="en-CA" dirty="0" smtClean="0"/>
          </a:p>
          <a:p>
            <a:r>
              <a:rPr lang="en-CA" dirty="0" smtClean="0"/>
              <a:t>His picture appears here </a:t>
            </a:r>
            <a:r>
              <a:rPr lang="en-CA" dirty="0" err="1" smtClean="0"/>
              <a:t>photoshopped</a:t>
            </a:r>
            <a:r>
              <a:rPr lang="en-CA" dirty="0" smtClean="0"/>
              <a:t> with gloves if possible</a:t>
            </a:r>
          </a:p>
          <a:p>
            <a:r>
              <a:rPr lang="en-CA" dirty="0" smtClean="0"/>
              <a:t>Currently Professor of ….</a:t>
            </a:r>
          </a:p>
          <a:p>
            <a:r>
              <a:rPr lang="en-CA" dirty="0" smtClean="0"/>
              <a:t>Born in Greece</a:t>
            </a:r>
          </a:p>
          <a:p>
            <a:r>
              <a:rPr lang="en-CA" dirty="0" smtClean="0"/>
              <a:t>With a perfect professional record of  winning 49 debates with one draw</a:t>
            </a:r>
          </a:p>
          <a:p>
            <a:r>
              <a:rPr lang="en-CA" dirty="0" smtClean="0"/>
              <a:t>Official Weight and height : You do not want to know</a:t>
            </a:r>
          </a:p>
          <a:p>
            <a:r>
              <a:rPr lang="en-CA" dirty="0" smtClean="0"/>
              <a:t>Reach: Very reachable</a:t>
            </a:r>
          </a:p>
          <a:p>
            <a:r>
              <a:rPr lang="en-CA" dirty="0" smtClean="0"/>
              <a:t>Other notable achievements</a:t>
            </a:r>
          </a:p>
          <a:p>
            <a:endParaRPr lang="en-CA" dirty="0" smtClean="0"/>
          </a:p>
          <a:p>
            <a:r>
              <a:rPr lang="en-CA" dirty="0" smtClean="0"/>
              <a:t>Publications----</a:t>
            </a:r>
          </a:p>
          <a:p>
            <a:r>
              <a:rPr lang="en-CA" dirty="0" smtClean="0"/>
              <a:t>Lifetime citations---</a:t>
            </a:r>
          </a:p>
          <a:p>
            <a:r>
              <a:rPr lang="en-CA" dirty="0" smtClean="0"/>
              <a:t>H-Index</a:t>
            </a:r>
          </a:p>
          <a:p>
            <a:endParaRPr lang="en-US" dirty="0"/>
          </a:p>
        </p:txBody>
      </p:sp>
      <p:sp>
        <p:nvSpPr>
          <p:cNvPr id="4" name="Slide Number Placeholder 3"/>
          <p:cNvSpPr>
            <a:spLocks noGrp="1"/>
          </p:cNvSpPr>
          <p:nvPr>
            <p:ph type="sldNum" sz="quarter" idx="10"/>
          </p:nvPr>
        </p:nvSpPr>
        <p:spPr/>
        <p:txBody>
          <a:bodyPr/>
          <a:lstStyle/>
          <a:p>
            <a:fld id="{DCBDF2D9-F558-3B44-B400-3E3451EC93A1}" type="slidenum">
              <a:rPr lang="en-US" smtClean="0"/>
              <a:t>4</a:t>
            </a:fld>
            <a:endParaRPr lang="en-US"/>
          </a:p>
        </p:txBody>
      </p:sp>
    </p:spTree>
    <p:extLst>
      <p:ext uri="{BB962C8B-B14F-4D97-AF65-F5344CB8AC3E}">
        <p14:creationId xmlns:p14="http://schemas.microsoft.com/office/powerpoint/2010/main" val="3200888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smtClean="0"/>
              <a:t>Scoring the bout at the ringside</a:t>
            </a:r>
          </a:p>
          <a:p>
            <a:endParaRPr lang="en-CA" dirty="0" smtClean="0"/>
          </a:p>
          <a:p>
            <a:r>
              <a:rPr lang="en-CA" dirty="0" smtClean="0"/>
              <a:t>Emmanuel </a:t>
            </a:r>
            <a:r>
              <a:rPr lang="en-CA" dirty="0" err="1" smtClean="0"/>
              <a:t>Dermitzakis</a:t>
            </a:r>
            <a:r>
              <a:rPr lang="en-CA" dirty="0" smtClean="0"/>
              <a:t> fro Switzerland</a:t>
            </a:r>
          </a:p>
          <a:p>
            <a:endParaRPr lang="en-CA" dirty="0" smtClean="0"/>
          </a:p>
          <a:p>
            <a:r>
              <a:rPr lang="en-CA" dirty="0" err="1" smtClean="0"/>
              <a:t>Athanassios</a:t>
            </a:r>
            <a:r>
              <a:rPr lang="en-CA" dirty="0" smtClean="0"/>
              <a:t> </a:t>
            </a:r>
            <a:r>
              <a:rPr lang="en-CA" dirty="0" err="1" smtClean="0"/>
              <a:t>Mandalaris</a:t>
            </a:r>
            <a:r>
              <a:rPr lang="en-CA" dirty="0" smtClean="0"/>
              <a:t> from </a:t>
            </a:r>
            <a:r>
              <a:rPr lang="en-CA" dirty="0" err="1" smtClean="0"/>
              <a:t>england</a:t>
            </a:r>
            <a:endParaRPr lang="en-CA" dirty="0" smtClean="0"/>
          </a:p>
          <a:p>
            <a:endParaRPr lang="en-CA" dirty="0" smtClean="0"/>
          </a:p>
          <a:p>
            <a:r>
              <a:rPr lang="en-CA" dirty="0" smtClean="0"/>
              <a:t>And </a:t>
            </a:r>
            <a:r>
              <a:rPr lang="en-CA" dirty="0" err="1" smtClean="0"/>
              <a:t>costantinos</a:t>
            </a:r>
            <a:r>
              <a:rPr lang="en-CA" dirty="0" smtClean="0"/>
              <a:t> </a:t>
            </a:r>
            <a:r>
              <a:rPr lang="en-CA" dirty="0" err="1" smtClean="0"/>
              <a:t>Drosatos</a:t>
            </a:r>
            <a:r>
              <a:rPr lang="en-CA" dirty="0" smtClean="0"/>
              <a:t> from </a:t>
            </a:r>
            <a:r>
              <a:rPr lang="en-CA" dirty="0" err="1" smtClean="0"/>
              <a:t>usa</a:t>
            </a:r>
            <a:endParaRPr lang="en-CA" dirty="0" smtClean="0"/>
          </a:p>
          <a:p>
            <a:endParaRPr lang="en-CA" dirty="0" smtClean="0"/>
          </a:p>
          <a:p>
            <a:endParaRPr lang="en-CA" dirty="0" smtClean="0"/>
          </a:p>
          <a:p>
            <a:r>
              <a:rPr lang="en-CA" dirty="0" smtClean="0"/>
              <a:t>Show pictures of all three here</a:t>
            </a:r>
          </a:p>
          <a:p>
            <a:endParaRPr lang="en-US" dirty="0"/>
          </a:p>
        </p:txBody>
      </p:sp>
      <p:sp>
        <p:nvSpPr>
          <p:cNvPr id="4" name="Slide Number Placeholder 3"/>
          <p:cNvSpPr>
            <a:spLocks noGrp="1"/>
          </p:cNvSpPr>
          <p:nvPr>
            <p:ph type="sldNum" sz="quarter" idx="10"/>
          </p:nvPr>
        </p:nvSpPr>
        <p:spPr/>
        <p:txBody>
          <a:bodyPr/>
          <a:lstStyle/>
          <a:p>
            <a:fld id="{DCBDF2D9-F558-3B44-B400-3E3451EC93A1}" type="slidenum">
              <a:rPr lang="en-US" smtClean="0"/>
              <a:t>5</a:t>
            </a:fld>
            <a:endParaRPr lang="en-US"/>
          </a:p>
        </p:txBody>
      </p:sp>
    </p:spTree>
    <p:extLst>
      <p:ext uri="{BB962C8B-B14F-4D97-AF65-F5344CB8AC3E}">
        <p14:creationId xmlns:p14="http://schemas.microsoft.com/office/powerpoint/2010/main" val="3131533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smtClean="0"/>
              <a:t>The third man in the ring</a:t>
            </a:r>
          </a:p>
          <a:p>
            <a:endParaRPr lang="en-CA" dirty="0" smtClean="0"/>
          </a:p>
          <a:p>
            <a:r>
              <a:rPr lang="en-CA" dirty="0" err="1" smtClean="0"/>
              <a:t>Eleftherios</a:t>
            </a:r>
            <a:r>
              <a:rPr lang="en-CA" dirty="0" smtClean="0"/>
              <a:t> P. </a:t>
            </a:r>
            <a:r>
              <a:rPr lang="en-CA" dirty="0" err="1" smtClean="0"/>
              <a:t>Diamandis</a:t>
            </a:r>
            <a:r>
              <a:rPr lang="en-CA" dirty="0" smtClean="0"/>
              <a:t> from Canada</a:t>
            </a:r>
          </a:p>
          <a:p>
            <a:endParaRPr lang="en-CA" dirty="0" smtClean="0"/>
          </a:p>
          <a:p>
            <a:r>
              <a:rPr lang="en-CA" dirty="0" smtClean="0"/>
              <a:t>I will give you special picture here</a:t>
            </a:r>
          </a:p>
          <a:p>
            <a:endParaRPr lang="en-US" dirty="0"/>
          </a:p>
        </p:txBody>
      </p:sp>
      <p:sp>
        <p:nvSpPr>
          <p:cNvPr id="4" name="Slide Number Placeholder 3"/>
          <p:cNvSpPr>
            <a:spLocks noGrp="1"/>
          </p:cNvSpPr>
          <p:nvPr>
            <p:ph type="sldNum" sz="quarter" idx="10"/>
          </p:nvPr>
        </p:nvSpPr>
        <p:spPr/>
        <p:txBody>
          <a:bodyPr/>
          <a:lstStyle/>
          <a:p>
            <a:fld id="{DCBDF2D9-F558-3B44-B400-3E3451EC93A1}" type="slidenum">
              <a:rPr lang="en-US" smtClean="0"/>
              <a:t>6</a:t>
            </a:fld>
            <a:endParaRPr lang="en-US"/>
          </a:p>
        </p:txBody>
      </p:sp>
    </p:spTree>
    <p:extLst>
      <p:ext uri="{BB962C8B-B14F-4D97-AF65-F5344CB8AC3E}">
        <p14:creationId xmlns:p14="http://schemas.microsoft.com/office/powerpoint/2010/main" val="3441773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smtClean="0"/>
              <a:t>Rules of the game</a:t>
            </a:r>
          </a:p>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t>Punches thrown by a boxer must land above the waistline of the opposition </a:t>
            </a:r>
            <a:r>
              <a:rPr lang="en-US" sz="1200" dirty="0" smtClean="0">
                <a:latin typeface="Adobe Garamond Pro"/>
                <a:cs typeface="Adobe Garamond Pro"/>
              </a:rPr>
              <a:t>Only the doctor can stop the fight</a:t>
            </a:r>
          </a:p>
          <a:p>
            <a:endParaRPr lang="en-CA" dirty="0" smtClean="0"/>
          </a:p>
          <a:p>
            <a:endParaRPr lang="en-CA" dirty="0" smtClean="0"/>
          </a:p>
          <a:p>
            <a:r>
              <a:rPr lang="en-CA" dirty="0" smtClean="0"/>
              <a:t>A boxer hit with an unintentional low blow (a punch below the waist) has </a:t>
            </a:r>
          </a:p>
          <a:p>
            <a:r>
              <a:rPr lang="en-CA" dirty="0" smtClean="0"/>
              <a:t>up to five minutes to recover and will be considered knocked-out if he is unable to recover.</a:t>
            </a:r>
          </a:p>
          <a:p>
            <a:endParaRPr lang="en-CA" dirty="0" smtClean="0"/>
          </a:p>
          <a:p>
            <a:r>
              <a:rPr lang="en-CA" dirty="0" smtClean="0"/>
              <a:t> If a boxer cannot continue due to injury from an intentional foul,</a:t>
            </a:r>
          </a:p>
          <a:p>
            <a:r>
              <a:rPr lang="en-CA" dirty="0" smtClean="0"/>
              <a:t> the boxer who committed the foul will be disqualified.</a:t>
            </a:r>
          </a:p>
          <a:p>
            <a:endParaRPr lang="en-CA" dirty="0" smtClean="0"/>
          </a:p>
          <a:p>
            <a:r>
              <a:rPr lang="en-CA" dirty="0" smtClean="0"/>
              <a:t> Boxers who commit unintentional fouls receive a warning from the referee, </a:t>
            </a:r>
          </a:p>
          <a:p>
            <a:r>
              <a:rPr lang="en-CA" dirty="0" smtClean="0"/>
              <a:t>who can also deduct points from a boxer if the boxer continues to commit the foul.</a:t>
            </a:r>
          </a:p>
          <a:p>
            <a:endParaRPr lang="en-CA" dirty="0" smtClean="0"/>
          </a:p>
          <a:p>
            <a:r>
              <a:rPr lang="en-CA" dirty="0" smtClean="0"/>
              <a:t>Only the doctor can stop the fight</a:t>
            </a:r>
          </a:p>
          <a:p>
            <a:endParaRPr lang="en-CA" dirty="0" smtClean="0"/>
          </a:p>
          <a:p>
            <a:r>
              <a:rPr lang="en-CA" dirty="0" smtClean="0"/>
              <a:t>The referee does not score the fight</a:t>
            </a:r>
          </a:p>
          <a:p>
            <a:endParaRPr lang="en-CA" dirty="0" smtClean="0"/>
          </a:p>
          <a:p>
            <a:r>
              <a:rPr lang="en-CA" dirty="0" smtClean="0"/>
              <a:t>3- knockdown rule is in effect</a:t>
            </a:r>
          </a:p>
          <a:p>
            <a:endParaRPr lang="en-US" dirty="0"/>
          </a:p>
        </p:txBody>
      </p:sp>
      <p:sp>
        <p:nvSpPr>
          <p:cNvPr id="4" name="Slide Number Placeholder 3"/>
          <p:cNvSpPr>
            <a:spLocks noGrp="1"/>
          </p:cNvSpPr>
          <p:nvPr>
            <p:ph type="sldNum" sz="quarter" idx="10"/>
          </p:nvPr>
        </p:nvSpPr>
        <p:spPr/>
        <p:txBody>
          <a:bodyPr/>
          <a:lstStyle/>
          <a:p>
            <a:fld id="{DCBDF2D9-F558-3B44-B400-3E3451EC93A1}" type="slidenum">
              <a:rPr lang="en-US" smtClean="0"/>
              <a:t>7</a:t>
            </a:fld>
            <a:endParaRPr lang="en-US"/>
          </a:p>
        </p:txBody>
      </p:sp>
    </p:spTree>
    <p:extLst>
      <p:ext uri="{BB962C8B-B14F-4D97-AF65-F5344CB8AC3E}">
        <p14:creationId xmlns:p14="http://schemas.microsoft.com/office/powerpoint/2010/main" val="1705423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smtClean="0"/>
              <a:t>Rules of the game</a:t>
            </a:r>
          </a:p>
          <a:p>
            <a:r>
              <a:rPr lang="en-CA" dirty="0" smtClean="0"/>
              <a:t>Punches thrown by a boxer must land above the waistline of the opposition</a:t>
            </a:r>
          </a:p>
          <a:p>
            <a:endParaRPr lang="en-CA" dirty="0" smtClean="0"/>
          </a:p>
          <a:p>
            <a:r>
              <a:rPr lang="en-CA" dirty="0" smtClean="0"/>
              <a:t>A boxer hit with an unintentional low blow (a punch below the waist) has </a:t>
            </a:r>
          </a:p>
          <a:p>
            <a:r>
              <a:rPr lang="en-CA" dirty="0" smtClean="0"/>
              <a:t>up to five minutes to recover and will be considered knocked-out if he is unable to recover.</a:t>
            </a:r>
          </a:p>
          <a:p>
            <a:endParaRPr lang="en-CA" dirty="0" smtClean="0"/>
          </a:p>
          <a:p>
            <a:r>
              <a:rPr lang="en-CA" dirty="0" smtClean="0"/>
              <a:t> If a boxer cannot continue due to injury from an intentional foul,</a:t>
            </a:r>
          </a:p>
          <a:p>
            <a:r>
              <a:rPr lang="en-CA" dirty="0" smtClean="0"/>
              <a:t> the boxer who committed the foul will be disqualified.</a:t>
            </a:r>
          </a:p>
          <a:p>
            <a:endParaRPr lang="en-CA" dirty="0" smtClean="0"/>
          </a:p>
          <a:p>
            <a:r>
              <a:rPr lang="en-CA" dirty="0" smtClean="0"/>
              <a:t> Boxers who commit unintentional fouls receive a warning from the referee, </a:t>
            </a:r>
          </a:p>
          <a:p>
            <a:r>
              <a:rPr lang="en-CA" dirty="0" smtClean="0"/>
              <a:t>who can also deduct points from a boxer if the boxer continues to commit the foul.</a:t>
            </a:r>
          </a:p>
          <a:p>
            <a:endParaRPr lang="en-CA" dirty="0" smtClean="0"/>
          </a:p>
          <a:p>
            <a:r>
              <a:rPr lang="en-CA" dirty="0" smtClean="0"/>
              <a:t>Only the doctor can stop the fight</a:t>
            </a:r>
          </a:p>
          <a:p>
            <a:endParaRPr lang="en-CA" dirty="0" smtClean="0"/>
          </a:p>
          <a:p>
            <a:r>
              <a:rPr lang="en-CA" dirty="0" smtClean="0"/>
              <a:t>The referee does not score the fight</a:t>
            </a:r>
          </a:p>
          <a:p>
            <a:endParaRPr lang="en-CA" dirty="0" smtClean="0"/>
          </a:p>
          <a:p>
            <a:r>
              <a:rPr lang="en-CA" dirty="0" smtClean="0"/>
              <a:t>3- knockdown rule is in effect</a:t>
            </a:r>
          </a:p>
          <a:p>
            <a:endParaRPr lang="en-US" dirty="0"/>
          </a:p>
        </p:txBody>
      </p:sp>
      <p:sp>
        <p:nvSpPr>
          <p:cNvPr id="4" name="Slide Number Placeholder 3"/>
          <p:cNvSpPr>
            <a:spLocks noGrp="1"/>
          </p:cNvSpPr>
          <p:nvPr>
            <p:ph type="sldNum" sz="quarter" idx="10"/>
          </p:nvPr>
        </p:nvSpPr>
        <p:spPr/>
        <p:txBody>
          <a:bodyPr/>
          <a:lstStyle/>
          <a:p>
            <a:fld id="{DCBDF2D9-F558-3B44-B400-3E3451EC93A1}" type="slidenum">
              <a:rPr lang="en-US" smtClean="0"/>
              <a:t>8</a:t>
            </a:fld>
            <a:endParaRPr lang="en-US"/>
          </a:p>
        </p:txBody>
      </p:sp>
    </p:spTree>
    <p:extLst>
      <p:ext uri="{BB962C8B-B14F-4D97-AF65-F5344CB8AC3E}">
        <p14:creationId xmlns:p14="http://schemas.microsoft.com/office/powerpoint/2010/main" val="1705423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smtClean="0"/>
              <a:t>Additional Rules</a:t>
            </a:r>
          </a:p>
          <a:p>
            <a:endParaRPr lang="en-CA" dirty="0" smtClean="0"/>
          </a:p>
          <a:p>
            <a:r>
              <a:rPr lang="en-CA" dirty="0" smtClean="0"/>
              <a:t>Each presenter has 20 min to make his points</a:t>
            </a:r>
          </a:p>
          <a:p>
            <a:endParaRPr lang="en-CA" dirty="0" smtClean="0"/>
          </a:p>
          <a:p>
            <a:r>
              <a:rPr lang="en-CA" dirty="0" err="1" smtClean="0"/>
              <a:t>Ath</a:t>
            </a:r>
            <a:r>
              <a:rPr lang="en-CA" dirty="0" smtClean="0"/>
              <a:t> the end of the presentations the moderator will open up the question period</a:t>
            </a:r>
          </a:p>
          <a:p>
            <a:endParaRPr lang="en-CA" dirty="0" smtClean="0"/>
          </a:p>
          <a:p>
            <a:r>
              <a:rPr lang="en-CA" dirty="0" smtClean="0"/>
              <a:t>Moderator and audience will ask the questions</a:t>
            </a:r>
          </a:p>
          <a:p>
            <a:endParaRPr lang="en-CA" dirty="0" smtClean="0"/>
          </a:p>
          <a:p>
            <a:r>
              <a:rPr lang="en-CA" dirty="0" smtClean="0"/>
              <a:t>After each question is answered by the contestants (max 3 min), the moderator will ask</a:t>
            </a:r>
          </a:p>
          <a:p>
            <a:r>
              <a:rPr lang="en-CA" dirty="0" smtClean="0"/>
              <a:t> audience who they think won the point by raising hands and the official recorder (</a:t>
            </a:r>
            <a:r>
              <a:rPr lang="en-CA" dirty="0" err="1" smtClean="0"/>
              <a:t>Drosatos</a:t>
            </a:r>
            <a:r>
              <a:rPr lang="en-CA" dirty="0" smtClean="0"/>
              <a:t>)</a:t>
            </a:r>
          </a:p>
          <a:p>
            <a:r>
              <a:rPr lang="en-CA" dirty="0" smtClean="0"/>
              <a:t> will give one point to </a:t>
            </a:r>
            <a:r>
              <a:rPr lang="en-CA" dirty="0" err="1" smtClean="0"/>
              <a:t>th</a:t>
            </a:r>
            <a:r>
              <a:rPr lang="en-CA" dirty="0" smtClean="0"/>
              <a:t> winner</a:t>
            </a:r>
          </a:p>
          <a:p>
            <a:endParaRPr lang="en-CA" dirty="0" smtClean="0"/>
          </a:p>
          <a:p>
            <a:r>
              <a:rPr lang="en-CA" dirty="0" smtClean="0"/>
              <a:t>Winner will be declared by </a:t>
            </a:r>
            <a:r>
              <a:rPr lang="en-CA" dirty="0" err="1" smtClean="0"/>
              <a:t>talling</a:t>
            </a:r>
            <a:r>
              <a:rPr lang="en-CA" dirty="0" smtClean="0"/>
              <a:t> the </a:t>
            </a:r>
            <a:r>
              <a:rPr lang="en-CA" dirty="0" err="1" smtClean="0"/>
              <a:t>poins</a:t>
            </a:r>
            <a:r>
              <a:rPr lang="en-CA" dirty="0" smtClean="0"/>
              <a:t> at the end of the contest</a:t>
            </a:r>
          </a:p>
          <a:p>
            <a:endParaRPr lang="en-CA" dirty="0" smtClean="0"/>
          </a:p>
          <a:p>
            <a:r>
              <a:rPr lang="en-CA" dirty="0" smtClean="0"/>
              <a:t>In case of equal </a:t>
            </a:r>
            <a:r>
              <a:rPr lang="en-CA" dirty="0" err="1" smtClean="0"/>
              <a:t>poins</a:t>
            </a:r>
            <a:r>
              <a:rPr lang="en-CA" dirty="0" smtClean="0"/>
              <a:t> the bout will be </a:t>
            </a:r>
            <a:r>
              <a:rPr lang="en-CA" dirty="0" err="1" smtClean="0"/>
              <a:t>delared</a:t>
            </a:r>
            <a:r>
              <a:rPr lang="en-CA" dirty="0" smtClean="0"/>
              <a:t> A DRAW!</a:t>
            </a:r>
          </a:p>
          <a:p>
            <a:endParaRPr lang="en-US" dirty="0"/>
          </a:p>
        </p:txBody>
      </p:sp>
      <p:sp>
        <p:nvSpPr>
          <p:cNvPr id="4" name="Slide Number Placeholder 3"/>
          <p:cNvSpPr>
            <a:spLocks noGrp="1"/>
          </p:cNvSpPr>
          <p:nvPr>
            <p:ph type="sldNum" sz="quarter" idx="10"/>
          </p:nvPr>
        </p:nvSpPr>
        <p:spPr/>
        <p:txBody>
          <a:bodyPr/>
          <a:lstStyle/>
          <a:p>
            <a:fld id="{DCBDF2D9-F558-3B44-B400-3E3451EC93A1}" type="slidenum">
              <a:rPr lang="en-US" smtClean="0"/>
              <a:t>9</a:t>
            </a:fld>
            <a:endParaRPr lang="en-US"/>
          </a:p>
        </p:txBody>
      </p:sp>
    </p:spTree>
    <p:extLst>
      <p:ext uri="{BB962C8B-B14F-4D97-AF65-F5344CB8AC3E}">
        <p14:creationId xmlns:p14="http://schemas.microsoft.com/office/powerpoint/2010/main" val="1343655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smtClean="0"/>
              <a:t>The Tale of the Tape</a:t>
            </a:r>
          </a:p>
          <a:p>
            <a:r>
              <a:rPr lang="en-CA" dirty="0" smtClean="0"/>
              <a:t>Michelle, here you can do a very similar slide to the one attached but with our guys</a:t>
            </a:r>
          </a:p>
          <a:p>
            <a:endParaRPr lang="en-CA" dirty="0" smtClean="0"/>
          </a:p>
          <a:p>
            <a:r>
              <a:rPr lang="en-CA" dirty="0" smtClean="0"/>
              <a:t>Parameters to be used should include (</a:t>
            </a:r>
            <a:r>
              <a:rPr lang="en-CA" dirty="0" err="1" smtClean="0"/>
              <a:t>antonarakis</a:t>
            </a:r>
            <a:r>
              <a:rPr lang="en-CA" dirty="0" smtClean="0"/>
              <a:t> left/</a:t>
            </a:r>
            <a:r>
              <a:rPr lang="en-CA" dirty="0" err="1" smtClean="0"/>
              <a:t>maniatis</a:t>
            </a:r>
            <a:r>
              <a:rPr lang="en-CA" dirty="0" smtClean="0"/>
              <a:t> right)</a:t>
            </a:r>
          </a:p>
          <a:p>
            <a:r>
              <a:rPr lang="en-CA" dirty="0" smtClean="0"/>
              <a:t>Age  put   over 30 in each</a:t>
            </a:r>
          </a:p>
          <a:p>
            <a:r>
              <a:rPr lang="en-CA" dirty="0" smtClean="0"/>
              <a:t>Genetic composition  </a:t>
            </a:r>
            <a:r>
              <a:rPr lang="en-CA" dirty="0" err="1" smtClean="0"/>
              <a:t>greek</a:t>
            </a:r>
            <a:r>
              <a:rPr lang="en-CA" dirty="0" smtClean="0"/>
              <a:t>/</a:t>
            </a:r>
            <a:r>
              <a:rPr lang="en-CA" dirty="0" err="1" smtClean="0"/>
              <a:t>greek</a:t>
            </a:r>
            <a:endParaRPr lang="en-CA" dirty="0" smtClean="0"/>
          </a:p>
          <a:p>
            <a:r>
              <a:rPr lang="en-CA" dirty="0" smtClean="0"/>
              <a:t>Moustache/beard  yes/no</a:t>
            </a:r>
          </a:p>
          <a:p>
            <a:r>
              <a:rPr lang="en-CA" dirty="0" smtClean="0"/>
              <a:t>Academic status professor/professor</a:t>
            </a:r>
          </a:p>
          <a:p>
            <a:r>
              <a:rPr lang="en-CA" dirty="0" smtClean="0"/>
              <a:t>Major awards and distinctions:  </a:t>
            </a:r>
            <a:r>
              <a:rPr lang="en-CA" sz="1000" dirty="0" smtClean="0"/>
              <a:t>Commander of the Order of </a:t>
            </a:r>
            <a:r>
              <a:rPr lang="en-CA" sz="1000" dirty="0" err="1" smtClean="0"/>
              <a:t>Phoenix;HUGO</a:t>
            </a:r>
            <a:r>
              <a:rPr lang="en-CA" sz="1000" dirty="0" smtClean="0"/>
              <a:t> President/</a:t>
            </a:r>
            <a:r>
              <a:rPr lang="en-CA" sz="1000" dirty="0" err="1" smtClean="0"/>
              <a:t>Lasker</a:t>
            </a:r>
            <a:r>
              <a:rPr lang="en-CA" sz="1000" dirty="0" smtClean="0"/>
              <a:t>; USA NAS</a:t>
            </a:r>
            <a:endParaRPr lang="en-CA" dirty="0" smtClean="0"/>
          </a:p>
          <a:p>
            <a:r>
              <a:rPr lang="en-CA" dirty="0" smtClean="0"/>
              <a:t>Nobel candidates  Yes/Yes</a:t>
            </a:r>
          </a:p>
          <a:p>
            <a:r>
              <a:rPr lang="en-CA" dirty="0" smtClean="0"/>
              <a:t>Number of publications-------/over 1,000</a:t>
            </a:r>
          </a:p>
          <a:p>
            <a:r>
              <a:rPr lang="en-CA" dirty="0" smtClean="0"/>
              <a:t>Lifetime citations     63,000/ 325,000</a:t>
            </a:r>
          </a:p>
          <a:p>
            <a:r>
              <a:rPr lang="en-CA" dirty="0" smtClean="0"/>
              <a:t>H-index  119/ 146</a:t>
            </a:r>
          </a:p>
          <a:p>
            <a:endParaRPr lang="en-CA" dirty="0" smtClean="0"/>
          </a:p>
          <a:p>
            <a:endParaRPr lang="en-US" dirty="0"/>
          </a:p>
        </p:txBody>
      </p:sp>
      <p:sp>
        <p:nvSpPr>
          <p:cNvPr id="4" name="Slide Number Placeholder 3"/>
          <p:cNvSpPr>
            <a:spLocks noGrp="1"/>
          </p:cNvSpPr>
          <p:nvPr>
            <p:ph type="sldNum" sz="quarter" idx="10"/>
          </p:nvPr>
        </p:nvSpPr>
        <p:spPr/>
        <p:txBody>
          <a:bodyPr/>
          <a:lstStyle/>
          <a:p>
            <a:fld id="{DCBDF2D9-F558-3B44-B400-3E3451EC93A1}" type="slidenum">
              <a:rPr lang="en-US" smtClean="0"/>
              <a:t>10</a:t>
            </a:fld>
            <a:endParaRPr lang="en-US"/>
          </a:p>
        </p:txBody>
      </p:sp>
    </p:spTree>
    <p:extLst>
      <p:ext uri="{BB962C8B-B14F-4D97-AF65-F5344CB8AC3E}">
        <p14:creationId xmlns:p14="http://schemas.microsoft.com/office/powerpoint/2010/main" val="23063489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6A4FE0DE-A1BA-4568-A54C-36FAAA6D1B5F}" type="datetimeFigureOut">
              <a:rPr lang="en-CA" smtClean="0"/>
              <a:t>2015-05-14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
        <p:nvSpPr>
          <p:cNvPr id="2" name="Title 1"/>
          <p:cNvSpPr>
            <a:spLocks noGrp="1"/>
          </p:cNvSpPr>
          <p:nvPr>
            <p:ph type="ctrTitle"/>
          </p:nvPr>
        </p:nvSpPr>
        <p:spPr>
          <a:xfrm>
            <a:off x="685800" y="2007890"/>
            <a:ext cx="7772400" cy="1470025"/>
          </a:xfrm>
        </p:spPr>
        <p:txBody>
          <a:bodyPr/>
          <a:lstStyle>
            <a:lvl1pPr algn="ctr">
              <a:defRPr sz="3200"/>
            </a:lvl1pPr>
          </a:lstStyle>
          <a:p>
            <a:r>
              <a:rPr lang="en-CA"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6A4FE0DE-A1BA-4568-A54C-36FAAA6D1B5F}" type="datetimeFigureOut">
              <a:rPr lang="en-CA" smtClean="0"/>
              <a:t>2015-05-14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5D58117-CD0C-4AC2-9EA1-B4E2EF36905D}"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6A4FE0DE-A1BA-4568-A54C-36FAAA6D1B5F}" type="datetimeFigureOut">
              <a:rPr lang="en-CA" smtClean="0"/>
              <a:t>2015-05-14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5D58117-CD0C-4AC2-9EA1-B4E2EF36905D}"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B8E69E1D-733D-4B3A-990E-BBBCD4B6942E}" type="datetimeFigureOut">
              <a:rPr lang="en-CA" smtClean="0">
                <a:solidFill>
                  <a:prstClr val="black">
                    <a:tint val="75000"/>
                  </a:prstClr>
                </a:solidFill>
                <a:latin typeface="Calibri"/>
              </a:rPr>
              <a:pPr/>
              <a:t>2015-05-14</a:t>
            </a:fld>
            <a:endParaRPr lang="en-C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C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A6857F-4C6A-4E11-AAF3-F7637925C6F1}"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1197523565"/>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8E69E1D-733D-4B3A-990E-BBBCD4B6942E}" type="datetimeFigureOut">
              <a:rPr lang="en-CA" smtClean="0">
                <a:solidFill>
                  <a:prstClr val="black">
                    <a:tint val="75000"/>
                  </a:prstClr>
                </a:solidFill>
                <a:latin typeface="Calibri"/>
              </a:rPr>
              <a:pPr/>
              <a:t>2015-05-14</a:t>
            </a:fld>
            <a:endParaRPr lang="en-C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C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A6857F-4C6A-4E11-AAF3-F7637925C6F1}"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1073642045"/>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E69E1D-733D-4B3A-990E-BBBCD4B6942E}" type="datetimeFigureOut">
              <a:rPr lang="en-CA" smtClean="0">
                <a:solidFill>
                  <a:prstClr val="black">
                    <a:tint val="75000"/>
                  </a:prstClr>
                </a:solidFill>
                <a:latin typeface="Calibri"/>
              </a:rPr>
              <a:pPr/>
              <a:t>2015-05-14</a:t>
            </a:fld>
            <a:endParaRPr lang="en-C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C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A6857F-4C6A-4E11-AAF3-F7637925C6F1}"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1852126291"/>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B8E69E1D-733D-4B3A-990E-BBBCD4B6942E}" type="datetimeFigureOut">
              <a:rPr lang="en-CA" smtClean="0">
                <a:solidFill>
                  <a:prstClr val="black">
                    <a:tint val="75000"/>
                  </a:prstClr>
                </a:solidFill>
                <a:latin typeface="Calibri"/>
              </a:rPr>
              <a:pPr/>
              <a:t>2015-05-14</a:t>
            </a:fld>
            <a:endParaRPr lang="en-C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C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6A6857F-4C6A-4E11-AAF3-F7637925C6F1}"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3023304969"/>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B8E69E1D-733D-4B3A-990E-BBBCD4B6942E}" type="datetimeFigureOut">
              <a:rPr lang="en-CA" smtClean="0">
                <a:solidFill>
                  <a:prstClr val="black">
                    <a:tint val="75000"/>
                  </a:prstClr>
                </a:solidFill>
                <a:latin typeface="Calibri"/>
              </a:rPr>
              <a:pPr/>
              <a:t>2015-05-14</a:t>
            </a:fld>
            <a:endParaRPr lang="en-CA">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CA">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6A6857F-4C6A-4E11-AAF3-F7637925C6F1}"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914116708"/>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B8E69E1D-733D-4B3A-990E-BBBCD4B6942E}" type="datetimeFigureOut">
              <a:rPr lang="en-CA" smtClean="0">
                <a:solidFill>
                  <a:prstClr val="black">
                    <a:tint val="75000"/>
                  </a:prstClr>
                </a:solidFill>
                <a:latin typeface="Calibri"/>
              </a:rPr>
              <a:pPr/>
              <a:t>2015-05-14</a:t>
            </a:fld>
            <a:endParaRPr lang="en-CA">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CA">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6A6857F-4C6A-4E11-AAF3-F7637925C6F1}"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1022308672"/>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E69E1D-733D-4B3A-990E-BBBCD4B6942E}" type="datetimeFigureOut">
              <a:rPr lang="en-CA" smtClean="0">
                <a:solidFill>
                  <a:prstClr val="black">
                    <a:tint val="75000"/>
                  </a:prstClr>
                </a:solidFill>
                <a:latin typeface="Calibri"/>
              </a:rPr>
              <a:pPr/>
              <a:t>2015-05-14</a:t>
            </a:fld>
            <a:endParaRPr lang="en-CA">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CA">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6A6857F-4C6A-4E11-AAF3-F7637925C6F1}"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2437704702"/>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E69E1D-733D-4B3A-990E-BBBCD4B6942E}" type="datetimeFigureOut">
              <a:rPr lang="en-CA" smtClean="0">
                <a:solidFill>
                  <a:prstClr val="black">
                    <a:tint val="75000"/>
                  </a:prstClr>
                </a:solidFill>
                <a:latin typeface="Calibri"/>
              </a:rPr>
              <a:pPr/>
              <a:t>2015-05-14</a:t>
            </a:fld>
            <a:endParaRPr lang="en-C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C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6A6857F-4C6A-4E11-AAF3-F7637925C6F1}"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3209386923"/>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CA" smtClean="0"/>
              <a:t>Click to edit Master title style</a:t>
            </a:r>
            <a:endParaRPr lang="en-US" dirty="0"/>
          </a:p>
        </p:txBody>
      </p:sp>
      <p:sp>
        <p:nvSpPr>
          <p:cNvPr id="4" name="Date Placeholder 3"/>
          <p:cNvSpPr>
            <a:spLocks noGrp="1"/>
          </p:cNvSpPr>
          <p:nvPr>
            <p:ph type="dt" sz="half" idx="10"/>
          </p:nvPr>
        </p:nvSpPr>
        <p:spPr/>
        <p:txBody>
          <a:bodyPr/>
          <a:lstStyle/>
          <a:p>
            <a:fld id="{6A4FE0DE-A1BA-4568-A54C-36FAAA6D1B5F}" type="datetimeFigureOut">
              <a:rPr lang="en-CA" smtClean="0"/>
              <a:t>2015-05-14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5D58117-CD0C-4AC2-9EA1-B4E2EF36905D}" type="slidenum">
              <a:rPr lang="en-CA" smtClean="0"/>
              <a:t>‹#›</a:t>
            </a:fld>
            <a:endParaRPr lang="en-CA"/>
          </a:p>
        </p:txBody>
      </p:sp>
      <p:sp>
        <p:nvSpPr>
          <p:cNvPr id="8" name="Content Placeholder 7"/>
          <p:cNvSpPr>
            <a:spLocks noGrp="1"/>
          </p:cNvSpPr>
          <p:nvPr>
            <p:ph sz="quarter" idx="13"/>
          </p:nvPr>
        </p:nvSpPr>
        <p:spPr>
          <a:xfrm>
            <a:off x="609600" y="1600200"/>
            <a:ext cx="7924800" cy="41148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3887391" y="9874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E69E1D-733D-4B3A-990E-BBBCD4B6942E}" type="datetimeFigureOut">
              <a:rPr lang="en-CA" smtClean="0">
                <a:solidFill>
                  <a:prstClr val="black">
                    <a:tint val="75000"/>
                  </a:prstClr>
                </a:solidFill>
                <a:latin typeface="Calibri"/>
              </a:rPr>
              <a:pPr/>
              <a:t>2015-05-14</a:t>
            </a:fld>
            <a:endParaRPr lang="en-C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C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6A6857F-4C6A-4E11-AAF3-F7637925C6F1}"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452591339"/>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8E69E1D-733D-4B3A-990E-BBBCD4B6942E}" type="datetimeFigureOut">
              <a:rPr lang="en-CA" smtClean="0">
                <a:solidFill>
                  <a:prstClr val="black">
                    <a:tint val="75000"/>
                  </a:prstClr>
                </a:solidFill>
                <a:latin typeface="Calibri"/>
              </a:rPr>
              <a:pPr/>
              <a:t>2015-05-14</a:t>
            </a:fld>
            <a:endParaRPr lang="en-C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C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A6857F-4C6A-4E11-AAF3-F7637925C6F1}"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962425667"/>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B8E69E1D-733D-4B3A-990E-BBBCD4B6942E}" type="datetimeFigureOut">
              <a:rPr lang="en-CA" smtClean="0">
                <a:solidFill>
                  <a:prstClr val="black">
                    <a:tint val="75000"/>
                  </a:prstClr>
                </a:solidFill>
                <a:latin typeface="Calibri"/>
              </a:rPr>
              <a:pPr/>
              <a:t>2015-05-14</a:t>
            </a:fld>
            <a:endParaRPr lang="en-C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C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6A6857F-4C6A-4E11-AAF3-F7637925C6F1}"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2902111095"/>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2097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447800" y="6356354"/>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85BC5A5A-004E-4B30-8566-3AF33476AEA2}" type="datetimeFigureOut">
              <a:rPr lang="en-US">
                <a:solidFill>
                  <a:prstClr val="black"/>
                </a:solidFill>
                <a:latin typeface="Calibri"/>
              </a:rPr>
              <a:pPr>
                <a:defRPr/>
              </a:pPr>
              <a:t>5/14/2015</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9B2EEE8D-52F2-45B0-B330-F8F8292FF28D}" type="slidenum">
              <a:rPr lang="en-US" altLang="en-US"/>
              <a:pPr>
                <a:defRPr/>
              </a:pPr>
              <a:t>‹#›</a:t>
            </a:fld>
            <a:endParaRPr lang="en-US" altLang="en-US"/>
          </a:p>
        </p:txBody>
      </p:sp>
    </p:spTree>
    <p:extLst>
      <p:ext uri="{BB962C8B-B14F-4D97-AF65-F5344CB8AC3E}">
        <p14:creationId xmlns:p14="http://schemas.microsoft.com/office/powerpoint/2010/main" val="3435408017"/>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457202" y="1371604"/>
            <a:ext cx="9464675" cy="73025"/>
          </a:xfrm>
          <a:prstGeom prst="rect">
            <a:avLst/>
          </a:prstGeom>
          <a:gradFill rotWithShape="1">
            <a:gsLst>
              <a:gs pos="0">
                <a:srgbClr val="C00000"/>
              </a:gs>
              <a:gs pos="100000">
                <a:schemeClr val="accent2">
                  <a:gamma/>
                  <a:shade val="57647"/>
                  <a:invGamma/>
                  <a:alpha val="0"/>
                </a:schemeClr>
              </a:gs>
            </a:gsLst>
            <a:lin ang="0" scaled="1"/>
          </a:gradFill>
          <a:ln>
            <a:noFill/>
          </a:ln>
          <a:effectLst/>
        </p:spPr>
        <p:txBody>
          <a:bodyPr wrap="none" anchor="ctr"/>
          <a:lstStyle/>
          <a:p>
            <a:pPr>
              <a:defRPr/>
            </a:pPr>
            <a:endParaRPr lang="en-US" dirty="0">
              <a:solidFill>
                <a:prstClr val="black"/>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1447800" y="6356354"/>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BDC492EF-2167-4B4B-9054-5F844B310240}" type="datetimeFigureOut">
              <a:rPr lang="en-US">
                <a:solidFill>
                  <a:prstClr val="black"/>
                </a:solidFill>
                <a:latin typeface="Calibri"/>
              </a:rPr>
              <a:pPr>
                <a:defRPr/>
              </a:pPr>
              <a:t>5/14/2015</a:t>
            </a:fld>
            <a:endParaRPr lang="en-US" dirty="0">
              <a:solidFill>
                <a:prstClr val="black"/>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AEF9E95-F5A9-4101-BFA2-C07FBF7169EF}" type="slidenum">
              <a:rPr lang="en-US" altLang="en-US"/>
              <a:pPr>
                <a:defRPr/>
              </a:pPr>
              <a:t>‹#›</a:t>
            </a:fld>
            <a:endParaRPr lang="en-US" altLang="en-US"/>
          </a:p>
        </p:txBody>
      </p:sp>
    </p:spTree>
    <p:extLst>
      <p:ext uri="{BB962C8B-B14F-4D97-AF65-F5344CB8AC3E}">
        <p14:creationId xmlns:p14="http://schemas.microsoft.com/office/powerpoint/2010/main" val="3832123743"/>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447800" y="6356354"/>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EA9860C1-7D47-40C7-9EBE-8EB5B50B3592}" type="datetimeFigureOut">
              <a:rPr lang="en-US">
                <a:solidFill>
                  <a:prstClr val="black"/>
                </a:solidFill>
                <a:latin typeface="Calibri"/>
              </a:rPr>
              <a:pPr>
                <a:defRPr/>
              </a:pPr>
              <a:t>5/14/2015</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E0922F0-1A45-4CD6-9598-0531408AB149}" type="slidenum">
              <a:rPr lang="en-US" altLang="en-US"/>
              <a:pPr>
                <a:defRPr/>
              </a:pPr>
              <a:t>‹#›</a:t>
            </a:fld>
            <a:endParaRPr lang="en-US" altLang="en-US"/>
          </a:p>
        </p:txBody>
      </p:sp>
    </p:spTree>
    <p:extLst>
      <p:ext uri="{BB962C8B-B14F-4D97-AF65-F5344CB8AC3E}">
        <p14:creationId xmlns:p14="http://schemas.microsoft.com/office/powerpoint/2010/main" val="1054522996"/>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8"/>
          <p:cNvSpPr>
            <a:spLocks noChangeArrowheads="1"/>
          </p:cNvSpPr>
          <p:nvPr userDrawn="1"/>
        </p:nvSpPr>
        <p:spPr bwMode="auto">
          <a:xfrm>
            <a:off x="457202" y="1371604"/>
            <a:ext cx="9464675" cy="73025"/>
          </a:xfrm>
          <a:prstGeom prst="rect">
            <a:avLst/>
          </a:prstGeom>
          <a:gradFill rotWithShape="1">
            <a:gsLst>
              <a:gs pos="0">
                <a:srgbClr val="C00000"/>
              </a:gs>
              <a:gs pos="100000">
                <a:schemeClr val="accent2">
                  <a:gamma/>
                  <a:shade val="57647"/>
                  <a:invGamma/>
                  <a:alpha val="0"/>
                </a:schemeClr>
              </a:gs>
            </a:gsLst>
            <a:lin ang="0" scaled="1"/>
          </a:gradFill>
          <a:ln>
            <a:noFill/>
          </a:ln>
          <a:effectLst/>
        </p:spPr>
        <p:txBody>
          <a:bodyPr wrap="none" anchor="ctr"/>
          <a:lstStyle/>
          <a:p>
            <a:pPr>
              <a:defRPr/>
            </a:pPr>
            <a:endParaRPr lang="en-US" dirty="0">
              <a:solidFill>
                <a:prstClr val="black"/>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1447800" y="6356354"/>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D9802137-8003-492A-BEB0-BC3B7426EF94}" type="datetimeFigureOut">
              <a:rPr lang="en-US">
                <a:solidFill>
                  <a:prstClr val="black"/>
                </a:solidFill>
                <a:latin typeface="Calibri"/>
              </a:rPr>
              <a:pPr>
                <a:defRPr/>
              </a:pPr>
              <a:t>5/14/2015</a:t>
            </a:fld>
            <a:endParaRPr lang="en-US" dirty="0">
              <a:solidFill>
                <a:prstClr val="black"/>
              </a:solidFill>
              <a:latin typeface="Calibri"/>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8" name="Slide Number Placeholder 6"/>
          <p:cNvSpPr>
            <a:spLocks noGrp="1"/>
          </p:cNvSpPr>
          <p:nvPr>
            <p:ph type="sldNum" sz="quarter" idx="12"/>
          </p:nvPr>
        </p:nvSpPr>
        <p:spPr/>
        <p:txBody>
          <a:bodyPr/>
          <a:lstStyle>
            <a:lvl1pPr>
              <a:defRPr/>
            </a:lvl1pPr>
          </a:lstStyle>
          <a:p>
            <a:pPr>
              <a:defRPr/>
            </a:pPr>
            <a:fld id="{F7837D0C-F555-4DA2-8096-F93E9E0060D9}" type="slidenum">
              <a:rPr lang="en-US" altLang="en-US"/>
              <a:pPr>
                <a:defRPr/>
              </a:pPr>
              <a:t>‹#›</a:t>
            </a:fld>
            <a:endParaRPr lang="en-US" altLang="en-US"/>
          </a:p>
        </p:txBody>
      </p:sp>
    </p:spTree>
    <p:extLst>
      <p:ext uri="{BB962C8B-B14F-4D97-AF65-F5344CB8AC3E}">
        <p14:creationId xmlns:p14="http://schemas.microsoft.com/office/powerpoint/2010/main" val="1941606421"/>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8"/>
          <p:cNvSpPr>
            <a:spLocks noChangeArrowheads="1"/>
          </p:cNvSpPr>
          <p:nvPr userDrawn="1"/>
        </p:nvSpPr>
        <p:spPr bwMode="auto">
          <a:xfrm>
            <a:off x="457202" y="1371604"/>
            <a:ext cx="9464675" cy="73025"/>
          </a:xfrm>
          <a:prstGeom prst="rect">
            <a:avLst/>
          </a:prstGeom>
          <a:gradFill rotWithShape="1">
            <a:gsLst>
              <a:gs pos="0">
                <a:srgbClr val="C00000"/>
              </a:gs>
              <a:gs pos="100000">
                <a:schemeClr val="accent2">
                  <a:gamma/>
                  <a:shade val="57647"/>
                  <a:invGamma/>
                  <a:alpha val="0"/>
                </a:schemeClr>
              </a:gs>
            </a:gsLst>
            <a:lin ang="0" scaled="1"/>
          </a:gradFill>
          <a:ln>
            <a:noFill/>
          </a:ln>
          <a:effectLst/>
        </p:spPr>
        <p:txBody>
          <a:bodyPr wrap="none" anchor="ctr"/>
          <a:lstStyle/>
          <a:p>
            <a:pPr>
              <a:defRPr/>
            </a:pPr>
            <a:endParaRPr lang="en-US" dirty="0">
              <a:solidFill>
                <a:prstClr val="black"/>
              </a:solidFill>
              <a:latin typeface="Calibri"/>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a:xfrm>
            <a:off x="1447800" y="6356354"/>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3000EE37-6099-40D3-96BB-18C558DDEE7D}" type="datetimeFigureOut">
              <a:rPr lang="en-US">
                <a:solidFill>
                  <a:prstClr val="black"/>
                </a:solidFill>
                <a:latin typeface="Calibri"/>
              </a:rPr>
              <a:pPr>
                <a:defRPr/>
              </a:pPr>
              <a:t>5/14/2015</a:t>
            </a:fld>
            <a:endParaRPr lang="en-US" dirty="0">
              <a:solidFill>
                <a:prstClr val="black"/>
              </a:solidFill>
              <a:latin typeface="Calibri"/>
            </a:endParaRPr>
          </a:p>
        </p:txBody>
      </p:sp>
      <p:sp>
        <p:nvSpPr>
          <p:cNvPr id="9"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10" name="Slide Number Placeholder 8"/>
          <p:cNvSpPr>
            <a:spLocks noGrp="1"/>
          </p:cNvSpPr>
          <p:nvPr>
            <p:ph type="sldNum" sz="quarter" idx="12"/>
          </p:nvPr>
        </p:nvSpPr>
        <p:spPr/>
        <p:txBody>
          <a:bodyPr/>
          <a:lstStyle>
            <a:lvl1pPr>
              <a:defRPr/>
            </a:lvl1pPr>
          </a:lstStyle>
          <a:p>
            <a:pPr>
              <a:defRPr/>
            </a:pPr>
            <a:fld id="{30C96B93-5D52-4AC1-B9D8-591C748E691C}" type="slidenum">
              <a:rPr lang="en-US" altLang="en-US"/>
              <a:pPr>
                <a:defRPr/>
              </a:pPr>
              <a:t>‹#›</a:t>
            </a:fld>
            <a:endParaRPr lang="en-US" altLang="en-US"/>
          </a:p>
        </p:txBody>
      </p:sp>
    </p:spTree>
    <p:extLst>
      <p:ext uri="{BB962C8B-B14F-4D97-AF65-F5344CB8AC3E}">
        <p14:creationId xmlns:p14="http://schemas.microsoft.com/office/powerpoint/2010/main" val="4210167862"/>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8"/>
          <p:cNvSpPr>
            <a:spLocks noChangeArrowheads="1"/>
          </p:cNvSpPr>
          <p:nvPr userDrawn="1"/>
        </p:nvSpPr>
        <p:spPr bwMode="auto">
          <a:xfrm>
            <a:off x="457202" y="1371604"/>
            <a:ext cx="9464675" cy="73025"/>
          </a:xfrm>
          <a:prstGeom prst="rect">
            <a:avLst/>
          </a:prstGeom>
          <a:gradFill rotWithShape="1">
            <a:gsLst>
              <a:gs pos="0">
                <a:srgbClr val="C00000"/>
              </a:gs>
              <a:gs pos="100000">
                <a:schemeClr val="accent2">
                  <a:gamma/>
                  <a:shade val="57647"/>
                  <a:invGamma/>
                  <a:alpha val="0"/>
                </a:schemeClr>
              </a:gs>
            </a:gsLst>
            <a:lin ang="0" scaled="1"/>
          </a:gradFill>
          <a:ln>
            <a:noFill/>
          </a:ln>
          <a:effectLst/>
        </p:spPr>
        <p:txBody>
          <a:bodyPr wrap="none" anchor="ctr"/>
          <a:lstStyle/>
          <a:p>
            <a:pPr>
              <a:defRPr/>
            </a:pPr>
            <a:endParaRPr lang="en-US" dirty="0">
              <a:solidFill>
                <a:prstClr val="black"/>
              </a:solidFill>
              <a:latin typeface="Calibri"/>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2"/>
          <p:cNvSpPr>
            <a:spLocks noGrp="1"/>
          </p:cNvSpPr>
          <p:nvPr>
            <p:ph type="dt" sz="half" idx="10"/>
          </p:nvPr>
        </p:nvSpPr>
        <p:spPr>
          <a:xfrm>
            <a:off x="1447800" y="6356354"/>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0CBE3EC-1B2E-43DA-91B9-DA3AD3ECE223}" type="datetimeFigureOut">
              <a:rPr lang="en-US">
                <a:solidFill>
                  <a:prstClr val="black"/>
                </a:solidFill>
                <a:latin typeface="Calibri"/>
              </a:rPr>
              <a:pPr>
                <a:defRPr/>
              </a:pPr>
              <a:t>5/14/2015</a:t>
            </a:fld>
            <a:endParaRPr lang="en-US" dirty="0">
              <a:solidFill>
                <a:prstClr val="black"/>
              </a:solidFill>
              <a:latin typeface="Calibri"/>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4"/>
          <p:cNvSpPr>
            <a:spLocks noGrp="1"/>
          </p:cNvSpPr>
          <p:nvPr>
            <p:ph type="sldNum" sz="quarter" idx="12"/>
          </p:nvPr>
        </p:nvSpPr>
        <p:spPr/>
        <p:txBody>
          <a:bodyPr/>
          <a:lstStyle>
            <a:lvl1pPr>
              <a:defRPr/>
            </a:lvl1pPr>
          </a:lstStyle>
          <a:p>
            <a:pPr>
              <a:defRPr/>
            </a:pPr>
            <a:fld id="{D4D3F7FF-7C34-45B9-B8D6-EF0768D6E39D}" type="slidenum">
              <a:rPr lang="en-US" altLang="en-US"/>
              <a:pPr>
                <a:defRPr/>
              </a:pPr>
              <a:t>‹#›</a:t>
            </a:fld>
            <a:endParaRPr lang="en-US" altLang="en-US"/>
          </a:p>
        </p:txBody>
      </p:sp>
    </p:spTree>
    <p:extLst>
      <p:ext uri="{BB962C8B-B14F-4D97-AF65-F5344CB8AC3E}">
        <p14:creationId xmlns:p14="http://schemas.microsoft.com/office/powerpoint/2010/main" val="4043706580"/>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447800" y="6356354"/>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E028FD85-D34D-4ECF-AC2B-BCCB1671089B}" type="datetimeFigureOut">
              <a:rPr lang="en-US">
                <a:solidFill>
                  <a:prstClr val="black"/>
                </a:solidFill>
                <a:latin typeface="Calibri"/>
              </a:rPr>
              <a:pPr>
                <a:defRPr/>
              </a:pPr>
              <a:t>5/14/2015</a:t>
            </a:fld>
            <a:endParaRPr lang="en-US" dirty="0">
              <a:solidFill>
                <a:prstClr val="black"/>
              </a:solidFill>
              <a:latin typeface="Calibri"/>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lvl1pPr>
              <a:defRPr/>
            </a:lvl1pPr>
          </a:lstStyle>
          <a:p>
            <a:pPr>
              <a:defRPr/>
            </a:pPr>
            <a:fld id="{6E1D6D30-E217-45D9-B39A-6BE27A60223C}" type="slidenum">
              <a:rPr lang="en-US" altLang="en-US"/>
              <a:pPr>
                <a:defRPr/>
              </a:pPr>
              <a:t>‹#›</a:t>
            </a:fld>
            <a:endParaRPr lang="en-US" altLang="en-US"/>
          </a:p>
        </p:txBody>
      </p:sp>
    </p:spTree>
    <p:extLst>
      <p:ext uri="{BB962C8B-B14F-4D97-AF65-F5344CB8AC3E}">
        <p14:creationId xmlns:p14="http://schemas.microsoft.com/office/powerpoint/2010/main" val="3015065907"/>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1" y="4962527"/>
            <a:ext cx="7885113" cy="1362075"/>
          </a:xfrm>
        </p:spPr>
        <p:txBody>
          <a:bodyPr anchor="t"/>
          <a:lstStyle>
            <a:lvl1pPr algn="l">
              <a:defRPr sz="3200" b="0" i="0" cap="all" baseline="0"/>
            </a:lvl1pPr>
          </a:lstStyle>
          <a:p>
            <a:r>
              <a:rPr lang="en-CA" smtClean="0"/>
              <a:t>Click to edit Master title style</a:t>
            </a:r>
            <a:endParaRPr lang="en-US" dirty="0"/>
          </a:p>
        </p:txBody>
      </p:sp>
      <p:sp>
        <p:nvSpPr>
          <p:cNvPr id="3" name="Text Placeholder 2"/>
          <p:cNvSpPr>
            <a:spLocks noGrp="1"/>
          </p:cNvSpPr>
          <p:nvPr>
            <p:ph type="body" idx="1"/>
          </p:nvPr>
        </p:nvSpPr>
        <p:spPr>
          <a:xfrm>
            <a:off x="609601" y="3462340"/>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6A4FE0DE-A1BA-4568-A54C-36FAAA6D1B5F}" type="datetimeFigureOut">
              <a:rPr lang="en-CA" smtClean="0"/>
              <a:t>2015-05-14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5D58117-CD0C-4AC2-9EA1-B4E2EF36905D}"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447800" y="6356354"/>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355A4DC-C69D-486C-BDF2-9EA178F696E0}" type="datetimeFigureOut">
              <a:rPr lang="en-US">
                <a:solidFill>
                  <a:prstClr val="black"/>
                </a:solidFill>
                <a:latin typeface="Calibri"/>
              </a:rPr>
              <a:pPr>
                <a:defRPr/>
              </a:pPr>
              <a:t>5/14/2015</a:t>
            </a:fld>
            <a:endParaRPr lang="en-US" dirty="0">
              <a:solidFill>
                <a:prstClr val="black"/>
              </a:solidFill>
              <a:latin typeface="Calibri"/>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lvl1pPr>
              <a:defRPr/>
            </a:lvl1pPr>
          </a:lstStyle>
          <a:p>
            <a:pPr>
              <a:defRPr/>
            </a:pPr>
            <a:fld id="{60B42C19-8F59-4675-B480-C34C6AA1F30E}" type="slidenum">
              <a:rPr lang="en-US" altLang="en-US"/>
              <a:pPr>
                <a:defRPr/>
              </a:pPr>
              <a:t>‹#›</a:t>
            </a:fld>
            <a:endParaRPr lang="en-US" altLang="en-US"/>
          </a:p>
        </p:txBody>
      </p:sp>
    </p:spTree>
    <p:extLst>
      <p:ext uri="{BB962C8B-B14F-4D97-AF65-F5344CB8AC3E}">
        <p14:creationId xmlns:p14="http://schemas.microsoft.com/office/powerpoint/2010/main" val="1946009142"/>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447800" y="6356354"/>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1B837B0E-D8ED-45B1-BF4D-2C678BE4E851}" type="datetimeFigureOut">
              <a:rPr lang="en-US">
                <a:solidFill>
                  <a:prstClr val="black"/>
                </a:solidFill>
                <a:latin typeface="Calibri"/>
              </a:rPr>
              <a:pPr>
                <a:defRPr/>
              </a:pPr>
              <a:t>5/14/2015</a:t>
            </a:fld>
            <a:endParaRPr lang="en-US" dirty="0">
              <a:solidFill>
                <a:prstClr val="black"/>
              </a:solidFill>
              <a:latin typeface="Calibri"/>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lvl1pPr>
              <a:defRPr/>
            </a:lvl1pPr>
          </a:lstStyle>
          <a:p>
            <a:pPr>
              <a:defRPr/>
            </a:pPr>
            <a:fld id="{B50255D4-37E1-4F61-8C10-CA572A8303C5}" type="slidenum">
              <a:rPr lang="en-US" altLang="en-US"/>
              <a:pPr>
                <a:defRPr/>
              </a:pPr>
              <a:t>‹#›</a:t>
            </a:fld>
            <a:endParaRPr lang="en-US" altLang="en-US"/>
          </a:p>
        </p:txBody>
      </p:sp>
    </p:spTree>
    <p:extLst>
      <p:ext uri="{BB962C8B-B14F-4D97-AF65-F5344CB8AC3E}">
        <p14:creationId xmlns:p14="http://schemas.microsoft.com/office/powerpoint/2010/main" val="1210357102"/>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447800" y="6356354"/>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8D0BC59-A49E-4180-ABE6-5AB79AFB6A12}" type="datetimeFigureOut">
              <a:rPr lang="en-US">
                <a:solidFill>
                  <a:prstClr val="black"/>
                </a:solidFill>
                <a:latin typeface="Calibri"/>
              </a:rPr>
              <a:pPr>
                <a:defRPr/>
              </a:pPr>
              <a:t>5/14/2015</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9A4F225E-5D6B-4358-88D7-297A32427A71}" type="slidenum">
              <a:rPr lang="en-US" altLang="en-US"/>
              <a:pPr>
                <a:defRPr/>
              </a:pPr>
              <a:t>‹#›</a:t>
            </a:fld>
            <a:endParaRPr lang="en-US" altLang="en-US"/>
          </a:p>
        </p:txBody>
      </p:sp>
    </p:spTree>
    <p:extLst>
      <p:ext uri="{BB962C8B-B14F-4D97-AF65-F5344CB8AC3E}">
        <p14:creationId xmlns:p14="http://schemas.microsoft.com/office/powerpoint/2010/main" val="3766661638"/>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447800" y="6356354"/>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E524AFD-A158-44ED-B960-03D96986E1CE}" type="datetimeFigureOut">
              <a:rPr lang="en-US">
                <a:solidFill>
                  <a:prstClr val="black"/>
                </a:solidFill>
                <a:latin typeface="Calibri"/>
              </a:rPr>
              <a:pPr>
                <a:defRPr/>
              </a:pPr>
              <a:t>5/14/2015</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05C6575-62EC-49C2-868F-35599C432731}" type="slidenum">
              <a:rPr lang="en-US" altLang="en-US"/>
              <a:pPr>
                <a:defRPr/>
              </a:pPr>
              <a:t>‹#›</a:t>
            </a:fld>
            <a:endParaRPr lang="en-US" altLang="en-US"/>
          </a:p>
        </p:txBody>
      </p:sp>
    </p:spTree>
    <p:extLst>
      <p:ext uri="{BB962C8B-B14F-4D97-AF65-F5344CB8AC3E}">
        <p14:creationId xmlns:p14="http://schemas.microsoft.com/office/powerpoint/2010/main" val="1906527662"/>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6A4FE0DE-A1BA-4568-A54C-36FAAA6D1B5F}" type="datetimeFigureOut">
              <a:rPr lang="en-CA" smtClean="0">
                <a:solidFill>
                  <a:srgbClr val="FFFFFF"/>
                </a:solidFill>
                <a:latin typeface="Arial Narrow"/>
              </a:rPr>
              <a:pPr/>
              <a:t>2015-05-14</a:t>
            </a:fld>
            <a:endParaRPr lang="en-CA">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CA">
              <a:solidFill>
                <a:srgbClr val="FFFFFF"/>
              </a:solidFill>
              <a:latin typeface="Arial Narrow"/>
            </a:endParaRPr>
          </a:p>
        </p:txBody>
      </p:sp>
      <p:sp>
        <p:nvSpPr>
          <p:cNvPr id="6" name="Slide Number Placeholder 5"/>
          <p:cNvSpPr>
            <a:spLocks noGrp="1"/>
          </p:cNvSpPr>
          <p:nvPr>
            <p:ph type="sldNum" sz="quarter" idx="12"/>
          </p:nvPr>
        </p:nvSpPr>
        <p:spPr/>
        <p:txBody>
          <a:bodyPr/>
          <a:lstStyle/>
          <a:p>
            <a:fld id="{38237106-F2ED-405E-BC33-CC3CF426205F}" type="slidenum">
              <a:rPr lang="en-US" smtClean="0">
                <a:solidFill>
                  <a:srgbClr val="FFFFFF"/>
                </a:solidFill>
                <a:latin typeface="Arial Narrow"/>
              </a:rPr>
              <a:pPr/>
              <a:t>‹#›</a:t>
            </a:fld>
            <a:endParaRPr lang="en-US">
              <a:solidFill>
                <a:srgbClr val="FFFFFF"/>
              </a:solidFill>
              <a:latin typeface="Arial Narrow"/>
            </a:endParaRP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
        <p:nvSpPr>
          <p:cNvPr id="2" name="Title 1"/>
          <p:cNvSpPr>
            <a:spLocks noGrp="1"/>
          </p:cNvSpPr>
          <p:nvPr>
            <p:ph type="ctrTitle"/>
          </p:nvPr>
        </p:nvSpPr>
        <p:spPr>
          <a:xfrm>
            <a:off x="685800" y="2007890"/>
            <a:ext cx="7772400" cy="1470025"/>
          </a:xfrm>
        </p:spPr>
        <p:txBody>
          <a:bodyPr/>
          <a:lstStyle>
            <a:lvl1pPr algn="ctr">
              <a:defRPr sz="3200"/>
            </a:lvl1pPr>
          </a:lstStyle>
          <a:p>
            <a:r>
              <a:rPr lang="en-CA" smtClean="0"/>
              <a:t>Click to edit Master title style</a:t>
            </a:r>
            <a:endParaRPr lang="en-US" dirty="0"/>
          </a:p>
        </p:txBody>
      </p:sp>
    </p:spTree>
    <p:extLst>
      <p:ext uri="{BB962C8B-B14F-4D97-AF65-F5344CB8AC3E}">
        <p14:creationId xmlns:p14="http://schemas.microsoft.com/office/powerpoint/2010/main" val="3013393397"/>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CA" smtClean="0"/>
              <a:t>Click to edit Master title style</a:t>
            </a:r>
            <a:endParaRPr lang="en-US" dirty="0"/>
          </a:p>
        </p:txBody>
      </p:sp>
      <p:sp>
        <p:nvSpPr>
          <p:cNvPr id="4" name="Date Placeholder 3"/>
          <p:cNvSpPr>
            <a:spLocks noGrp="1"/>
          </p:cNvSpPr>
          <p:nvPr>
            <p:ph type="dt" sz="half" idx="10"/>
          </p:nvPr>
        </p:nvSpPr>
        <p:spPr/>
        <p:txBody>
          <a:bodyPr/>
          <a:lstStyle/>
          <a:p>
            <a:fld id="{6A4FE0DE-A1BA-4568-A54C-36FAAA6D1B5F}" type="datetimeFigureOut">
              <a:rPr lang="en-CA" smtClean="0">
                <a:solidFill>
                  <a:srgbClr val="FFFFFF"/>
                </a:solidFill>
                <a:latin typeface="Arial Narrow"/>
              </a:rPr>
              <a:pPr/>
              <a:t>2015-05-14</a:t>
            </a:fld>
            <a:endParaRPr lang="en-CA">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CA">
              <a:solidFill>
                <a:srgbClr val="FFFFFF"/>
              </a:solidFill>
              <a:latin typeface="Arial Narrow"/>
            </a:endParaRPr>
          </a:p>
        </p:txBody>
      </p:sp>
      <p:sp>
        <p:nvSpPr>
          <p:cNvPr id="6" name="Slide Number Placeholder 5"/>
          <p:cNvSpPr>
            <a:spLocks noGrp="1"/>
          </p:cNvSpPr>
          <p:nvPr>
            <p:ph type="sldNum" sz="quarter" idx="12"/>
          </p:nvPr>
        </p:nvSpPr>
        <p:spPr/>
        <p:txBody>
          <a:bodyPr/>
          <a:lstStyle/>
          <a:p>
            <a:fld id="{05D58117-CD0C-4AC2-9EA1-B4E2EF36905D}" type="slidenum">
              <a:rPr lang="en-CA" smtClean="0">
                <a:solidFill>
                  <a:srgbClr val="FFFFFF"/>
                </a:solidFill>
                <a:latin typeface="Arial Narrow"/>
              </a:rPr>
              <a:pPr/>
              <a:t>‹#›</a:t>
            </a:fld>
            <a:endParaRPr lang="en-CA">
              <a:solidFill>
                <a:srgbClr val="FFFFFF"/>
              </a:solidFill>
              <a:latin typeface="Arial Narrow"/>
            </a:endParaRPr>
          </a:p>
        </p:txBody>
      </p:sp>
      <p:sp>
        <p:nvSpPr>
          <p:cNvPr id="8" name="Content Placeholder 7"/>
          <p:cNvSpPr>
            <a:spLocks noGrp="1"/>
          </p:cNvSpPr>
          <p:nvPr>
            <p:ph sz="quarter" idx="13"/>
          </p:nvPr>
        </p:nvSpPr>
        <p:spPr>
          <a:xfrm>
            <a:off x="609600" y="1600200"/>
            <a:ext cx="7924800" cy="41148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248680630"/>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1" y="4962527"/>
            <a:ext cx="7885113" cy="1362075"/>
          </a:xfrm>
        </p:spPr>
        <p:txBody>
          <a:bodyPr anchor="t"/>
          <a:lstStyle>
            <a:lvl1pPr algn="l">
              <a:defRPr sz="3200" b="0" i="0" cap="all" baseline="0"/>
            </a:lvl1pPr>
          </a:lstStyle>
          <a:p>
            <a:r>
              <a:rPr lang="en-CA" smtClean="0"/>
              <a:t>Click to edit Master title style</a:t>
            </a:r>
            <a:endParaRPr lang="en-US" dirty="0"/>
          </a:p>
        </p:txBody>
      </p:sp>
      <p:sp>
        <p:nvSpPr>
          <p:cNvPr id="3" name="Text Placeholder 2"/>
          <p:cNvSpPr>
            <a:spLocks noGrp="1"/>
          </p:cNvSpPr>
          <p:nvPr>
            <p:ph type="body" idx="1"/>
          </p:nvPr>
        </p:nvSpPr>
        <p:spPr>
          <a:xfrm>
            <a:off x="609601" y="3462340"/>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6A4FE0DE-A1BA-4568-A54C-36FAAA6D1B5F}" type="datetimeFigureOut">
              <a:rPr lang="en-CA" smtClean="0">
                <a:solidFill>
                  <a:srgbClr val="FFFFFF"/>
                </a:solidFill>
                <a:latin typeface="Arial Narrow"/>
              </a:rPr>
              <a:pPr/>
              <a:t>2015-05-14</a:t>
            </a:fld>
            <a:endParaRPr lang="en-CA">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CA">
              <a:solidFill>
                <a:srgbClr val="FFFFFF"/>
              </a:solidFill>
              <a:latin typeface="Arial Narrow"/>
            </a:endParaRPr>
          </a:p>
        </p:txBody>
      </p:sp>
      <p:sp>
        <p:nvSpPr>
          <p:cNvPr id="6" name="Slide Number Placeholder 5"/>
          <p:cNvSpPr>
            <a:spLocks noGrp="1"/>
          </p:cNvSpPr>
          <p:nvPr>
            <p:ph type="sldNum" sz="quarter" idx="12"/>
          </p:nvPr>
        </p:nvSpPr>
        <p:spPr/>
        <p:txBody>
          <a:bodyPr/>
          <a:lstStyle/>
          <a:p>
            <a:fld id="{05D58117-CD0C-4AC2-9EA1-B4E2EF36905D}" type="slidenum">
              <a:rPr lang="en-CA" smtClean="0">
                <a:solidFill>
                  <a:srgbClr val="FFFFFF"/>
                </a:solidFill>
                <a:latin typeface="Arial Narrow"/>
              </a:rPr>
              <a:pPr/>
              <a:t>‹#›</a:t>
            </a:fld>
            <a:endParaRPr lang="en-CA">
              <a:solidFill>
                <a:srgbClr val="FFFFFF"/>
              </a:solidFill>
              <a:latin typeface="Arial Narrow"/>
            </a:endParaRPr>
          </a:p>
        </p:txBody>
      </p:sp>
    </p:spTree>
    <p:extLst>
      <p:ext uri="{BB962C8B-B14F-4D97-AF65-F5344CB8AC3E}">
        <p14:creationId xmlns:p14="http://schemas.microsoft.com/office/powerpoint/2010/main" val="3297386580"/>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CA" smtClean="0"/>
              <a:t>Click to edit Master title style</a:t>
            </a:r>
            <a:endParaRPr lang="en-US" dirty="0"/>
          </a:p>
        </p:txBody>
      </p:sp>
      <p:sp>
        <p:nvSpPr>
          <p:cNvPr id="5" name="Date Placeholder 4"/>
          <p:cNvSpPr>
            <a:spLocks noGrp="1"/>
          </p:cNvSpPr>
          <p:nvPr>
            <p:ph type="dt" sz="half" idx="10"/>
          </p:nvPr>
        </p:nvSpPr>
        <p:spPr/>
        <p:txBody>
          <a:bodyPr/>
          <a:lstStyle/>
          <a:p>
            <a:fld id="{6A4FE0DE-A1BA-4568-A54C-36FAAA6D1B5F}" type="datetimeFigureOut">
              <a:rPr lang="en-CA" smtClean="0">
                <a:solidFill>
                  <a:srgbClr val="FFFFFF"/>
                </a:solidFill>
                <a:latin typeface="Arial Narrow"/>
              </a:rPr>
              <a:pPr/>
              <a:t>2015-05-14</a:t>
            </a:fld>
            <a:endParaRPr lang="en-CA">
              <a:solidFill>
                <a:srgbClr val="FFFFFF"/>
              </a:solidFill>
              <a:latin typeface="Arial Narrow"/>
            </a:endParaRPr>
          </a:p>
        </p:txBody>
      </p:sp>
      <p:sp>
        <p:nvSpPr>
          <p:cNvPr id="6" name="Footer Placeholder 5"/>
          <p:cNvSpPr>
            <a:spLocks noGrp="1"/>
          </p:cNvSpPr>
          <p:nvPr>
            <p:ph type="ftr" sz="quarter" idx="11"/>
          </p:nvPr>
        </p:nvSpPr>
        <p:spPr/>
        <p:txBody>
          <a:bodyPr/>
          <a:lstStyle/>
          <a:p>
            <a:endParaRPr lang="en-CA">
              <a:solidFill>
                <a:srgbClr val="FFFFFF"/>
              </a:solidFill>
              <a:latin typeface="Arial Narrow"/>
            </a:endParaRPr>
          </a:p>
        </p:txBody>
      </p:sp>
      <p:sp>
        <p:nvSpPr>
          <p:cNvPr id="7" name="Slide Number Placeholder 6"/>
          <p:cNvSpPr>
            <a:spLocks noGrp="1"/>
          </p:cNvSpPr>
          <p:nvPr>
            <p:ph type="sldNum" sz="quarter" idx="12"/>
          </p:nvPr>
        </p:nvSpPr>
        <p:spPr/>
        <p:txBody>
          <a:bodyPr/>
          <a:lstStyle/>
          <a:p>
            <a:fld id="{05D58117-CD0C-4AC2-9EA1-B4E2EF36905D}" type="slidenum">
              <a:rPr lang="en-CA" smtClean="0">
                <a:solidFill>
                  <a:srgbClr val="FFFFFF"/>
                </a:solidFill>
                <a:latin typeface="Arial Narrow"/>
              </a:rPr>
              <a:pPr/>
              <a:t>‹#›</a:t>
            </a:fld>
            <a:endParaRPr lang="en-CA">
              <a:solidFill>
                <a:srgbClr val="FFFFFF"/>
              </a:solidFill>
              <a:latin typeface="Arial Narrow"/>
            </a:endParaRPr>
          </a:p>
        </p:txBody>
      </p:sp>
    </p:spTree>
    <p:extLst>
      <p:ext uri="{BB962C8B-B14F-4D97-AF65-F5344CB8AC3E}">
        <p14:creationId xmlns:p14="http://schemas.microsoft.com/office/powerpoint/2010/main" val="1543248014"/>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CA" smtClean="0"/>
              <a:t>Click to edit Master title style</a:t>
            </a:r>
            <a:endParaRPr lang="en-US" dirty="0"/>
          </a:p>
        </p:txBody>
      </p:sp>
      <p:sp>
        <p:nvSpPr>
          <p:cNvPr id="3" name="Text Placeholder 2"/>
          <p:cNvSpPr>
            <a:spLocks noGrp="1"/>
          </p:cNvSpPr>
          <p:nvPr>
            <p:ph type="body" idx="1"/>
          </p:nvPr>
        </p:nvSpPr>
        <p:spPr>
          <a:xfrm>
            <a:off x="609600" y="1600200"/>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5" name="Text Placeholder 4"/>
          <p:cNvSpPr>
            <a:spLocks noGrp="1"/>
          </p:cNvSpPr>
          <p:nvPr>
            <p:ph type="body" sz="quarter" idx="3"/>
          </p:nvPr>
        </p:nvSpPr>
        <p:spPr>
          <a:xfrm>
            <a:off x="4800600" y="1600200"/>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7" name="Date Placeholder 6"/>
          <p:cNvSpPr>
            <a:spLocks noGrp="1"/>
          </p:cNvSpPr>
          <p:nvPr>
            <p:ph type="dt" sz="half" idx="10"/>
          </p:nvPr>
        </p:nvSpPr>
        <p:spPr/>
        <p:txBody>
          <a:bodyPr/>
          <a:lstStyle/>
          <a:p>
            <a:fld id="{6A4FE0DE-A1BA-4568-A54C-36FAAA6D1B5F}" type="datetimeFigureOut">
              <a:rPr lang="en-CA" smtClean="0">
                <a:solidFill>
                  <a:srgbClr val="FFFFFF"/>
                </a:solidFill>
                <a:latin typeface="Arial Narrow"/>
              </a:rPr>
              <a:pPr/>
              <a:t>2015-05-14</a:t>
            </a:fld>
            <a:endParaRPr lang="en-CA">
              <a:solidFill>
                <a:srgbClr val="FFFFFF"/>
              </a:solidFill>
              <a:latin typeface="Arial Narrow"/>
            </a:endParaRPr>
          </a:p>
        </p:txBody>
      </p:sp>
      <p:sp>
        <p:nvSpPr>
          <p:cNvPr id="8" name="Footer Placeholder 7"/>
          <p:cNvSpPr>
            <a:spLocks noGrp="1"/>
          </p:cNvSpPr>
          <p:nvPr>
            <p:ph type="ftr" sz="quarter" idx="11"/>
          </p:nvPr>
        </p:nvSpPr>
        <p:spPr/>
        <p:txBody>
          <a:bodyPr/>
          <a:lstStyle/>
          <a:p>
            <a:endParaRPr lang="en-CA">
              <a:solidFill>
                <a:srgbClr val="FFFFFF"/>
              </a:solidFill>
              <a:latin typeface="Arial Narrow"/>
            </a:endParaRPr>
          </a:p>
        </p:txBody>
      </p:sp>
      <p:sp>
        <p:nvSpPr>
          <p:cNvPr id="9" name="Slide Number Placeholder 8"/>
          <p:cNvSpPr>
            <a:spLocks noGrp="1"/>
          </p:cNvSpPr>
          <p:nvPr>
            <p:ph type="sldNum" sz="quarter" idx="12"/>
          </p:nvPr>
        </p:nvSpPr>
        <p:spPr/>
        <p:txBody>
          <a:bodyPr/>
          <a:lstStyle/>
          <a:p>
            <a:fld id="{05D58117-CD0C-4AC2-9EA1-B4E2EF36905D}" type="slidenum">
              <a:rPr lang="en-CA" smtClean="0">
                <a:solidFill>
                  <a:srgbClr val="FFFFFF"/>
                </a:solidFill>
                <a:latin typeface="Arial Narrow"/>
              </a:rPr>
              <a:pPr/>
              <a:t>‹#›</a:t>
            </a:fld>
            <a:endParaRPr lang="en-CA">
              <a:solidFill>
                <a:srgbClr val="FFFFFF"/>
              </a:solidFill>
              <a:latin typeface="Arial Narrow"/>
            </a:endParaRPr>
          </a:p>
        </p:txBody>
      </p:sp>
    </p:spTree>
    <p:extLst>
      <p:ext uri="{BB962C8B-B14F-4D97-AF65-F5344CB8AC3E}">
        <p14:creationId xmlns:p14="http://schemas.microsoft.com/office/powerpoint/2010/main" val="2504792189"/>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CA" smtClean="0"/>
              <a:t>Click to edit Master title style</a:t>
            </a:r>
            <a:endParaRPr lang="en-US" dirty="0"/>
          </a:p>
        </p:txBody>
      </p:sp>
      <p:sp>
        <p:nvSpPr>
          <p:cNvPr id="3" name="Date Placeholder 2"/>
          <p:cNvSpPr>
            <a:spLocks noGrp="1"/>
          </p:cNvSpPr>
          <p:nvPr>
            <p:ph type="dt" sz="half" idx="10"/>
          </p:nvPr>
        </p:nvSpPr>
        <p:spPr/>
        <p:txBody>
          <a:bodyPr/>
          <a:lstStyle/>
          <a:p>
            <a:fld id="{6A4FE0DE-A1BA-4568-A54C-36FAAA6D1B5F}" type="datetimeFigureOut">
              <a:rPr lang="en-CA" smtClean="0">
                <a:solidFill>
                  <a:srgbClr val="FFFFFF"/>
                </a:solidFill>
                <a:latin typeface="Arial Narrow"/>
              </a:rPr>
              <a:pPr/>
              <a:t>2015-05-14</a:t>
            </a:fld>
            <a:endParaRPr lang="en-CA">
              <a:solidFill>
                <a:srgbClr val="FFFFFF"/>
              </a:solidFill>
              <a:latin typeface="Arial Narrow"/>
            </a:endParaRPr>
          </a:p>
        </p:txBody>
      </p:sp>
      <p:sp>
        <p:nvSpPr>
          <p:cNvPr id="4" name="Footer Placeholder 3"/>
          <p:cNvSpPr>
            <a:spLocks noGrp="1"/>
          </p:cNvSpPr>
          <p:nvPr>
            <p:ph type="ftr" sz="quarter" idx="11"/>
          </p:nvPr>
        </p:nvSpPr>
        <p:spPr/>
        <p:txBody>
          <a:bodyPr/>
          <a:lstStyle/>
          <a:p>
            <a:endParaRPr lang="en-CA">
              <a:solidFill>
                <a:srgbClr val="FFFFFF"/>
              </a:solidFill>
              <a:latin typeface="Arial Narrow"/>
            </a:endParaRPr>
          </a:p>
        </p:txBody>
      </p:sp>
      <p:sp>
        <p:nvSpPr>
          <p:cNvPr id="5" name="Slide Number Placeholder 4"/>
          <p:cNvSpPr>
            <a:spLocks noGrp="1"/>
          </p:cNvSpPr>
          <p:nvPr>
            <p:ph type="sldNum" sz="quarter" idx="12"/>
          </p:nvPr>
        </p:nvSpPr>
        <p:spPr/>
        <p:txBody>
          <a:bodyPr/>
          <a:lstStyle/>
          <a:p>
            <a:fld id="{05D58117-CD0C-4AC2-9EA1-B4E2EF36905D}" type="slidenum">
              <a:rPr lang="en-CA" smtClean="0">
                <a:solidFill>
                  <a:srgbClr val="FFFFFF"/>
                </a:solidFill>
                <a:latin typeface="Arial Narrow"/>
              </a:rPr>
              <a:pPr/>
              <a:t>‹#›</a:t>
            </a:fld>
            <a:endParaRPr lang="en-CA">
              <a:solidFill>
                <a:srgbClr val="FFFFFF"/>
              </a:solidFill>
              <a:latin typeface="Arial Narrow"/>
            </a:endParaRPr>
          </a:p>
        </p:txBody>
      </p:sp>
    </p:spTree>
    <p:extLst>
      <p:ext uri="{BB962C8B-B14F-4D97-AF65-F5344CB8AC3E}">
        <p14:creationId xmlns:p14="http://schemas.microsoft.com/office/powerpoint/2010/main" val="1073886526"/>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p>
            <a:r>
              <a:rPr lang="en-CA" smtClean="0"/>
              <a:t>Click to edit Master title style</a:t>
            </a:r>
            <a:endParaRPr lang="en-US" dirty="0"/>
          </a:p>
        </p:txBody>
      </p:sp>
      <p:sp>
        <p:nvSpPr>
          <p:cNvPr id="5" name="Date Placeholder 4"/>
          <p:cNvSpPr>
            <a:spLocks noGrp="1"/>
          </p:cNvSpPr>
          <p:nvPr>
            <p:ph type="dt" sz="half" idx="10"/>
          </p:nvPr>
        </p:nvSpPr>
        <p:spPr/>
        <p:txBody>
          <a:bodyPr/>
          <a:lstStyle/>
          <a:p>
            <a:fld id="{6A4FE0DE-A1BA-4568-A54C-36FAAA6D1B5F}" type="datetimeFigureOut">
              <a:rPr lang="en-CA" smtClean="0"/>
              <a:t>2015-05-14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5D58117-CD0C-4AC2-9EA1-B4E2EF36905D}"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4FE0DE-A1BA-4568-A54C-36FAAA6D1B5F}" type="datetimeFigureOut">
              <a:rPr lang="en-CA" smtClean="0">
                <a:solidFill>
                  <a:srgbClr val="FFFFFF"/>
                </a:solidFill>
                <a:latin typeface="Arial Narrow"/>
              </a:rPr>
              <a:pPr/>
              <a:t>2015-05-14</a:t>
            </a:fld>
            <a:endParaRPr lang="en-CA">
              <a:solidFill>
                <a:srgbClr val="FFFFFF"/>
              </a:solidFill>
              <a:latin typeface="Arial Narrow"/>
            </a:endParaRPr>
          </a:p>
        </p:txBody>
      </p:sp>
      <p:sp>
        <p:nvSpPr>
          <p:cNvPr id="3" name="Footer Placeholder 2"/>
          <p:cNvSpPr>
            <a:spLocks noGrp="1"/>
          </p:cNvSpPr>
          <p:nvPr>
            <p:ph type="ftr" sz="quarter" idx="11"/>
          </p:nvPr>
        </p:nvSpPr>
        <p:spPr/>
        <p:txBody>
          <a:bodyPr/>
          <a:lstStyle/>
          <a:p>
            <a:endParaRPr lang="en-CA">
              <a:solidFill>
                <a:srgbClr val="FFFFFF"/>
              </a:solidFill>
              <a:latin typeface="Arial Narrow"/>
            </a:endParaRPr>
          </a:p>
        </p:txBody>
      </p:sp>
      <p:sp>
        <p:nvSpPr>
          <p:cNvPr id="4" name="Slide Number Placeholder 3"/>
          <p:cNvSpPr>
            <a:spLocks noGrp="1"/>
          </p:cNvSpPr>
          <p:nvPr>
            <p:ph type="sldNum" sz="quarter" idx="12"/>
          </p:nvPr>
        </p:nvSpPr>
        <p:spPr/>
        <p:txBody>
          <a:bodyPr/>
          <a:lstStyle/>
          <a:p>
            <a:fld id="{05D58117-CD0C-4AC2-9EA1-B4E2EF36905D}" type="slidenum">
              <a:rPr lang="en-CA" smtClean="0">
                <a:solidFill>
                  <a:srgbClr val="FFFFFF"/>
                </a:solidFill>
                <a:latin typeface="Arial Narrow"/>
              </a:rPr>
              <a:pPr/>
              <a:t>‹#›</a:t>
            </a:fld>
            <a:endParaRPr lang="en-CA">
              <a:solidFill>
                <a:srgbClr val="FFFFFF"/>
              </a:solidFill>
              <a:latin typeface="Arial Narrow"/>
            </a:endParaRPr>
          </a:p>
        </p:txBody>
      </p:sp>
    </p:spTree>
    <p:extLst>
      <p:ext uri="{BB962C8B-B14F-4D97-AF65-F5344CB8AC3E}">
        <p14:creationId xmlns:p14="http://schemas.microsoft.com/office/powerpoint/2010/main" val="1140483754"/>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CA" smtClean="0"/>
              <a:t>Click to edit Master title style</a:t>
            </a:r>
            <a:endParaRPr lang="en-US" dirty="0"/>
          </a:p>
        </p:txBody>
      </p:sp>
      <p:sp>
        <p:nvSpPr>
          <p:cNvPr id="4" name="Text Placeholder 3"/>
          <p:cNvSpPr>
            <a:spLocks noGrp="1"/>
          </p:cNvSpPr>
          <p:nvPr>
            <p:ph type="body" sz="half" idx="2"/>
          </p:nvPr>
        </p:nvSpPr>
        <p:spPr>
          <a:xfrm>
            <a:off x="612648" y="2547893"/>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6A4FE0DE-A1BA-4568-A54C-36FAAA6D1B5F}" type="datetimeFigureOut">
              <a:rPr lang="en-CA" smtClean="0">
                <a:solidFill>
                  <a:srgbClr val="FFFFFF"/>
                </a:solidFill>
                <a:latin typeface="Arial Narrow"/>
              </a:rPr>
              <a:pPr/>
              <a:t>2015-05-14</a:t>
            </a:fld>
            <a:endParaRPr lang="en-CA">
              <a:solidFill>
                <a:srgbClr val="FFFFFF"/>
              </a:solidFill>
              <a:latin typeface="Arial Narrow"/>
            </a:endParaRPr>
          </a:p>
        </p:txBody>
      </p:sp>
      <p:sp>
        <p:nvSpPr>
          <p:cNvPr id="6" name="Footer Placeholder 5"/>
          <p:cNvSpPr>
            <a:spLocks noGrp="1"/>
          </p:cNvSpPr>
          <p:nvPr>
            <p:ph type="ftr" sz="quarter" idx="11"/>
          </p:nvPr>
        </p:nvSpPr>
        <p:spPr/>
        <p:txBody>
          <a:bodyPr/>
          <a:lstStyle/>
          <a:p>
            <a:endParaRPr lang="en-CA">
              <a:solidFill>
                <a:srgbClr val="FFFFFF"/>
              </a:solidFill>
              <a:latin typeface="Arial Narrow"/>
            </a:endParaRPr>
          </a:p>
        </p:txBody>
      </p:sp>
      <p:sp>
        <p:nvSpPr>
          <p:cNvPr id="7" name="Slide Number Placeholder 6"/>
          <p:cNvSpPr>
            <a:spLocks noGrp="1"/>
          </p:cNvSpPr>
          <p:nvPr>
            <p:ph type="sldNum" sz="quarter" idx="12"/>
          </p:nvPr>
        </p:nvSpPr>
        <p:spPr/>
        <p:txBody>
          <a:bodyPr/>
          <a:lstStyle/>
          <a:p>
            <a:fld id="{05D58117-CD0C-4AC2-9EA1-B4E2EF36905D}" type="slidenum">
              <a:rPr lang="en-CA" smtClean="0">
                <a:solidFill>
                  <a:srgbClr val="FFFFFF"/>
                </a:solidFill>
                <a:latin typeface="Arial Narrow"/>
              </a:rPr>
              <a:pPr/>
              <a:t>‹#›</a:t>
            </a:fld>
            <a:endParaRPr lang="en-CA">
              <a:solidFill>
                <a:srgbClr val="FFFFFF"/>
              </a:solidFill>
              <a:latin typeface="Arial Narrow"/>
            </a:endParaRPr>
          </a:p>
        </p:txBody>
      </p:sp>
    </p:spTree>
    <p:extLst>
      <p:ext uri="{BB962C8B-B14F-4D97-AF65-F5344CB8AC3E}">
        <p14:creationId xmlns:p14="http://schemas.microsoft.com/office/powerpoint/2010/main" val="144847758"/>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CA"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dirty="0"/>
          </a:p>
        </p:txBody>
      </p:sp>
      <p:sp>
        <p:nvSpPr>
          <p:cNvPr id="4" name="Text Placeholder 3"/>
          <p:cNvSpPr>
            <a:spLocks noGrp="1"/>
          </p:cNvSpPr>
          <p:nvPr>
            <p:ph type="body" sz="half" idx="2"/>
          </p:nvPr>
        </p:nvSpPr>
        <p:spPr>
          <a:xfrm>
            <a:off x="609600" y="2547892"/>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6A4FE0DE-A1BA-4568-A54C-36FAAA6D1B5F}" type="datetimeFigureOut">
              <a:rPr lang="en-CA" smtClean="0">
                <a:solidFill>
                  <a:srgbClr val="FFFFFF"/>
                </a:solidFill>
                <a:latin typeface="Arial Narrow"/>
              </a:rPr>
              <a:pPr/>
              <a:t>2015-05-14</a:t>
            </a:fld>
            <a:endParaRPr lang="en-CA">
              <a:solidFill>
                <a:srgbClr val="FFFFFF"/>
              </a:solidFill>
              <a:latin typeface="Arial Narrow"/>
            </a:endParaRPr>
          </a:p>
        </p:txBody>
      </p:sp>
      <p:sp>
        <p:nvSpPr>
          <p:cNvPr id="6" name="Footer Placeholder 5"/>
          <p:cNvSpPr>
            <a:spLocks noGrp="1"/>
          </p:cNvSpPr>
          <p:nvPr>
            <p:ph type="ftr" sz="quarter" idx="11"/>
          </p:nvPr>
        </p:nvSpPr>
        <p:spPr/>
        <p:txBody>
          <a:bodyPr/>
          <a:lstStyle/>
          <a:p>
            <a:endParaRPr lang="en-CA">
              <a:solidFill>
                <a:srgbClr val="FFFFFF"/>
              </a:solidFill>
              <a:latin typeface="Arial Narrow"/>
            </a:endParaRPr>
          </a:p>
        </p:txBody>
      </p:sp>
      <p:sp>
        <p:nvSpPr>
          <p:cNvPr id="7" name="Slide Number Placeholder 6"/>
          <p:cNvSpPr>
            <a:spLocks noGrp="1"/>
          </p:cNvSpPr>
          <p:nvPr>
            <p:ph type="sldNum" sz="quarter" idx="12"/>
          </p:nvPr>
        </p:nvSpPr>
        <p:spPr/>
        <p:txBody>
          <a:bodyPr/>
          <a:lstStyle/>
          <a:p>
            <a:fld id="{05D58117-CD0C-4AC2-9EA1-B4E2EF36905D}" type="slidenum">
              <a:rPr lang="en-CA" smtClean="0">
                <a:solidFill>
                  <a:srgbClr val="FFFFFF"/>
                </a:solidFill>
                <a:latin typeface="Arial Narrow"/>
              </a:rPr>
              <a:pPr/>
              <a:t>‹#›</a:t>
            </a:fld>
            <a:endParaRPr lang="en-CA">
              <a:solidFill>
                <a:srgbClr val="FFFFFF"/>
              </a:solidFill>
              <a:latin typeface="Arial Narrow"/>
            </a:endParaRPr>
          </a:p>
        </p:txBody>
      </p:sp>
    </p:spTree>
    <p:extLst>
      <p:ext uri="{BB962C8B-B14F-4D97-AF65-F5344CB8AC3E}">
        <p14:creationId xmlns:p14="http://schemas.microsoft.com/office/powerpoint/2010/main" val="2068677302"/>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6A4FE0DE-A1BA-4568-A54C-36FAAA6D1B5F}" type="datetimeFigureOut">
              <a:rPr lang="en-CA" smtClean="0">
                <a:solidFill>
                  <a:srgbClr val="FFFFFF"/>
                </a:solidFill>
                <a:latin typeface="Arial Narrow"/>
              </a:rPr>
              <a:pPr/>
              <a:t>2015-05-14</a:t>
            </a:fld>
            <a:endParaRPr lang="en-CA">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CA">
              <a:solidFill>
                <a:srgbClr val="FFFFFF"/>
              </a:solidFill>
              <a:latin typeface="Arial Narrow"/>
            </a:endParaRPr>
          </a:p>
        </p:txBody>
      </p:sp>
      <p:sp>
        <p:nvSpPr>
          <p:cNvPr id="6" name="Slide Number Placeholder 5"/>
          <p:cNvSpPr>
            <a:spLocks noGrp="1"/>
          </p:cNvSpPr>
          <p:nvPr>
            <p:ph type="sldNum" sz="quarter" idx="12"/>
          </p:nvPr>
        </p:nvSpPr>
        <p:spPr/>
        <p:txBody>
          <a:bodyPr/>
          <a:lstStyle/>
          <a:p>
            <a:fld id="{05D58117-CD0C-4AC2-9EA1-B4E2EF36905D}" type="slidenum">
              <a:rPr lang="en-CA" smtClean="0">
                <a:solidFill>
                  <a:srgbClr val="FFFFFF"/>
                </a:solidFill>
                <a:latin typeface="Arial Narrow"/>
              </a:rPr>
              <a:pPr/>
              <a:t>‹#›</a:t>
            </a:fld>
            <a:endParaRPr lang="en-CA">
              <a:solidFill>
                <a:srgbClr val="FFFFFF"/>
              </a:solidFill>
              <a:latin typeface="Arial Narrow"/>
            </a:endParaRPr>
          </a:p>
        </p:txBody>
      </p:sp>
    </p:spTree>
    <p:extLst>
      <p:ext uri="{BB962C8B-B14F-4D97-AF65-F5344CB8AC3E}">
        <p14:creationId xmlns:p14="http://schemas.microsoft.com/office/powerpoint/2010/main" val="2750702108"/>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6A4FE0DE-A1BA-4568-A54C-36FAAA6D1B5F}" type="datetimeFigureOut">
              <a:rPr lang="en-CA" smtClean="0">
                <a:solidFill>
                  <a:srgbClr val="FFFFFF"/>
                </a:solidFill>
                <a:latin typeface="Arial Narrow"/>
              </a:rPr>
              <a:pPr/>
              <a:t>2015-05-14</a:t>
            </a:fld>
            <a:endParaRPr lang="en-CA">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CA">
              <a:solidFill>
                <a:srgbClr val="FFFFFF"/>
              </a:solidFill>
              <a:latin typeface="Arial Narrow"/>
            </a:endParaRPr>
          </a:p>
        </p:txBody>
      </p:sp>
      <p:sp>
        <p:nvSpPr>
          <p:cNvPr id="6" name="Slide Number Placeholder 5"/>
          <p:cNvSpPr>
            <a:spLocks noGrp="1"/>
          </p:cNvSpPr>
          <p:nvPr>
            <p:ph type="sldNum" sz="quarter" idx="12"/>
          </p:nvPr>
        </p:nvSpPr>
        <p:spPr/>
        <p:txBody>
          <a:bodyPr/>
          <a:lstStyle/>
          <a:p>
            <a:fld id="{05D58117-CD0C-4AC2-9EA1-B4E2EF36905D}" type="slidenum">
              <a:rPr lang="en-CA" smtClean="0">
                <a:solidFill>
                  <a:srgbClr val="FFFFFF"/>
                </a:solidFill>
                <a:latin typeface="Arial Narrow"/>
              </a:rPr>
              <a:pPr/>
              <a:t>‹#›</a:t>
            </a:fld>
            <a:endParaRPr lang="en-CA">
              <a:solidFill>
                <a:srgbClr val="FFFFFF"/>
              </a:solidFill>
              <a:latin typeface="Arial Narrow"/>
            </a:endParaRPr>
          </a:p>
        </p:txBody>
      </p:sp>
    </p:spTree>
    <p:extLst>
      <p:ext uri="{BB962C8B-B14F-4D97-AF65-F5344CB8AC3E}">
        <p14:creationId xmlns:p14="http://schemas.microsoft.com/office/powerpoint/2010/main" val="2749764040"/>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en-CA" smtClean="0"/>
              <a:t>Click to edit Master title style</a:t>
            </a:r>
            <a:endParaRPr lang="en-US" dirty="0"/>
          </a:p>
        </p:txBody>
      </p:sp>
      <p:sp>
        <p:nvSpPr>
          <p:cNvPr id="3" name="Text Placeholder 2"/>
          <p:cNvSpPr>
            <a:spLocks noGrp="1"/>
          </p:cNvSpPr>
          <p:nvPr>
            <p:ph type="body" idx="1"/>
          </p:nvPr>
        </p:nvSpPr>
        <p:spPr>
          <a:xfrm>
            <a:off x="609600" y="1600200"/>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5" name="Text Placeholder 4"/>
          <p:cNvSpPr>
            <a:spLocks noGrp="1"/>
          </p:cNvSpPr>
          <p:nvPr>
            <p:ph type="body" sz="quarter" idx="3"/>
          </p:nvPr>
        </p:nvSpPr>
        <p:spPr>
          <a:xfrm>
            <a:off x="4800600" y="1600200"/>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7" name="Date Placeholder 6"/>
          <p:cNvSpPr>
            <a:spLocks noGrp="1"/>
          </p:cNvSpPr>
          <p:nvPr>
            <p:ph type="dt" sz="half" idx="10"/>
          </p:nvPr>
        </p:nvSpPr>
        <p:spPr/>
        <p:txBody>
          <a:bodyPr/>
          <a:lstStyle/>
          <a:p>
            <a:fld id="{6A4FE0DE-A1BA-4568-A54C-36FAAA6D1B5F}" type="datetimeFigureOut">
              <a:rPr lang="en-CA" smtClean="0"/>
              <a:t>2015-05-14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5D58117-CD0C-4AC2-9EA1-B4E2EF36905D}"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CA" smtClean="0"/>
              <a:t>Click to edit Master title style</a:t>
            </a:r>
            <a:endParaRPr lang="en-US" dirty="0"/>
          </a:p>
        </p:txBody>
      </p:sp>
      <p:sp>
        <p:nvSpPr>
          <p:cNvPr id="3" name="Date Placeholder 2"/>
          <p:cNvSpPr>
            <a:spLocks noGrp="1"/>
          </p:cNvSpPr>
          <p:nvPr>
            <p:ph type="dt" sz="half" idx="10"/>
          </p:nvPr>
        </p:nvSpPr>
        <p:spPr/>
        <p:txBody>
          <a:bodyPr/>
          <a:lstStyle/>
          <a:p>
            <a:fld id="{6A4FE0DE-A1BA-4568-A54C-36FAAA6D1B5F}" type="datetimeFigureOut">
              <a:rPr lang="en-CA" smtClean="0"/>
              <a:t>2015-05-14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5D58117-CD0C-4AC2-9EA1-B4E2EF36905D}"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4FE0DE-A1BA-4568-A54C-36FAAA6D1B5F}" type="datetimeFigureOut">
              <a:rPr lang="en-CA" smtClean="0"/>
              <a:t>2015-05-14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5D58117-CD0C-4AC2-9EA1-B4E2EF36905D}"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CA" smtClean="0"/>
              <a:t>Click to edit Master title style</a:t>
            </a:r>
            <a:endParaRPr lang="en-US" dirty="0"/>
          </a:p>
        </p:txBody>
      </p:sp>
      <p:sp>
        <p:nvSpPr>
          <p:cNvPr id="4" name="Text Placeholder 3"/>
          <p:cNvSpPr>
            <a:spLocks noGrp="1"/>
          </p:cNvSpPr>
          <p:nvPr>
            <p:ph type="body" sz="half" idx="2"/>
          </p:nvPr>
        </p:nvSpPr>
        <p:spPr>
          <a:xfrm>
            <a:off x="612648" y="2547893"/>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6A4FE0DE-A1BA-4568-A54C-36FAAA6D1B5F}" type="datetimeFigureOut">
              <a:rPr lang="en-CA" smtClean="0"/>
              <a:t>2015-05-14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5D58117-CD0C-4AC2-9EA1-B4E2EF36905D}"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CA" smtClean="0"/>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dirty="0"/>
          </a:p>
        </p:txBody>
      </p:sp>
      <p:sp>
        <p:nvSpPr>
          <p:cNvPr id="4" name="Text Placeholder 3"/>
          <p:cNvSpPr>
            <a:spLocks noGrp="1"/>
          </p:cNvSpPr>
          <p:nvPr>
            <p:ph type="body" sz="half" idx="2"/>
          </p:nvPr>
        </p:nvSpPr>
        <p:spPr>
          <a:xfrm>
            <a:off x="609600" y="2547892"/>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6A4FE0DE-A1BA-4568-A54C-36FAAA6D1B5F}" type="datetimeFigureOut">
              <a:rPr lang="en-CA" smtClean="0"/>
              <a:t>2015-05-14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5D58117-CD0C-4AC2-9EA1-B4E2EF36905D}" type="slidenum">
              <a:rPr lang="en-CA" smtClean="0"/>
              <a:t>‹#›</a:t>
            </a:fld>
            <a:endParaRPr lang="en-CA"/>
          </a:p>
        </p:txBody>
      </p:sp>
    </p:spTree>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CA" smtClean="0"/>
              <a:t>Click to edit Master title style</a:t>
            </a:r>
            <a:endParaRPr lang="en-US" dirty="0"/>
          </a:p>
        </p:txBody>
      </p:sp>
      <p:sp>
        <p:nvSpPr>
          <p:cNvPr id="3" name="Text Placeholder 2"/>
          <p:cNvSpPr>
            <a:spLocks noGrp="1"/>
          </p:cNvSpPr>
          <p:nvPr>
            <p:ph type="body" idx="1"/>
          </p:nvPr>
        </p:nvSpPr>
        <p:spPr>
          <a:xfrm>
            <a:off x="609600" y="1600202"/>
            <a:ext cx="79248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smtClean="0"/>
          </a:p>
        </p:txBody>
      </p:sp>
      <p:sp>
        <p:nvSpPr>
          <p:cNvPr id="4" name="Date Placeholder 3"/>
          <p:cNvSpPr>
            <a:spLocks noGrp="1"/>
          </p:cNvSpPr>
          <p:nvPr>
            <p:ph type="dt" sz="half" idx="2"/>
          </p:nvPr>
        </p:nvSpPr>
        <p:spPr>
          <a:xfrm>
            <a:off x="5715000" y="6356352"/>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6A4FE0DE-A1BA-4568-A54C-36FAAA6D1B5F}" type="datetimeFigureOut">
              <a:rPr lang="en-CA" smtClean="0"/>
              <a:t>2015-05-14</a:t>
            </a:fld>
            <a:endParaRPr lang="en-CA"/>
          </a:p>
        </p:txBody>
      </p:sp>
      <p:sp>
        <p:nvSpPr>
          <p:cNvPr id="5" name="Footer Placeholder 4"/>
          <p:cNvSpPr>
            <a:spLocks noGrp="1"/>
          </p:cNvSpPr>
          <p:nvPr>
            <p:ph type="ftr" sz="quarter" idx="3"/>
          </p:nvPr>
        </p:nvSpPr>
        <p:spPr>
          <a:xfrm>
            <a:off x="609600" y="6356352"/>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CA"/>
          </a:p>
        </p:txBody>
      </p:sp>
      <p:sp>
        <p:nvSpPr>
          <p:cNvPr id="6" name="Slide Number Placeholder 5"/>
          <p:cNvSpPr>
            <a:spLocks noGrp="1"/>
          </p:cNvSpPr>
          <p:nvPr>
            <p:ph type="sldNum" sz="quarter" idx="4"/>
          </p:nvPr>
        </p:nvSpPr>
        <p:spPr>
          <a:xfrm>
            <a:off x="7543800" y="6356352"/>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05D58117-CD0C-4AC2-9EA1-B4E2EF36905D}" type="slidenum">
              <a:rPr lang="en-CA" smtClean="0"/>
              <a:t>‹#›</a:t>
            </a:fld>
            <a:endParaRPr lang="en-CA"/>
          </a:p>
        </p:txBody>
      </p:sp>
    </p:spTree>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E69E1D-733D-4B3A-990E-BBBCD4B6942E}" type="datetimeFigureOut">
              <a:rPr lang="en-CA" smtClean="0">
                <a:solidFill>
                  <a:prstClr val="black">
                    <a:tint val="75000"/>
                  </a:prstClr>
                </a:solidFill>
                <a:latin typeface="Calibri"/>
              </a:rPr>
              <a:pPr/>
              <a:t>2015-05-14</a:t>
            </a:fld>
            <a:endParaRPr lang="en-CA">
              <a:solidFill>
                <a:prstClr val="black">
                  <a:tint val="75000"/>
                </a:prstClr>
              </a:solidFill>
              <a:latin typeface="Calibri"/>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A6857F-4C6A-4E11-AAF3-F7637925C6F1}" type="slidenum">
              <a:rPr lang="en-CA" smtClean="0">
                <a:solidFill>
                  <a:prstClr val="black">
                    <a:tint val="75000"/>
                  </a:prstClr>
                </a:solidFill>
                <a:latin typeface="Calibri"/>
              </a:rPr>
              <a:pPr/>
              <a:t>‹#›</a:t>
            </a:fld>
            <a:endParaRPr lang="en-CA">
              <a:solidFill>
                <a:prstClr val="black">
                  <a:tint val="75000"/>
                </a:prstClr>
              </a:solidFill>
              <a:latin typeface="Calibri"/>
            </a:endParaRPr>
          </a:p>
        </p:txBody>
      </p:sp>
    </p:spTree>
    <p:extLst>
      <p:ext uri="{BB962C8B-B14F-4D97-AF65-F5344CB8AC3E}">
        <p14:creationId xmlns:p14="http://schemas.microsoft.com/office/powerpoint/2010/main" val="182511616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716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68CEBED7-9955-4160-A687-1BBEA45A0F1F}" type="slidenum">
              <a:rPr lang="en-US" altLang="en-US"/>
              <a:pPr fontAlgn="base">
                <a:spcBef>
                  <a:spcPct val="0"/>
                </a:spcBef>
                <a:spcAft>
                  <a:spcPct val="0"/>
                </a:spcAft>
                <a:defRPr/>
              </a:pPr>
              <a:t>‹#›</a:t>
            </a:fld>
            <a:endParaRPr lang="en-US" altLang="en-US"/>
          </a:p>
        </p:txBody>
      </p:sp>
      <p:pic>
        <p:nvPicPr>
          <p:cNvPr id="1030" name="Picture 9" descr="ACDCLab log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696202" y="304804"/>
            <a:ext cx="137001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89673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Calibri" pitchFamily="34" charset="0"/>
        </a:defRPr>
      </a:lvl2pPr>
      <a:lvl3pPr algn="ctr" rtl="0" eaLnBrk="0" fontAlgn="base" hangingPunct="0">
        <a:spcBef>
          <a:spcPct val="0"/>
        </a:spcBef>
        <a:spcAft>
          <a:spcPct val="0"/>
        </a:spcAft>
        <a:defRPr sz="4400">
          <a:solidFill>
            <a:schemeClr val="bg1"/>
          </a:solidFill>
          <a:latin typeface="Calibri" pitchFamily="34" charset="0"/>
        </a:defRPr>
      </a:lvl3pPr>
      <a:lvl4pPr algn="ctr" rtl="0" eaLnBrk="0" fontAlgn="base" hangingPunct="0">
        <a:spcBef>
          <a:spcPct val="0"/>
        </a:spcBef>
        <a:spcAft>
          <a:spcPct val="0"/>
        </a:spcAft>
        <a:defRPr sz="4400">
          <a:solidFill>
            <a:schemeClr val="bg1"/>
          </a:solidFill>
          <a:latin typeface="Calibri" pitchFamily="34" charset="0"/>
        </a:defRPr>
      </a:lvl4pPr>
      <a:lvl5pPr algn="ctr" rtl="0" eaLnBrk="0" fontAlgn="base" hangingPunct="0">
        <a:spcBef>
          <a:spcPct val="0"/>
        </a:spcBef>
        <a:spcAft>
          <a:spcPct val="0"/>
        </a:spcAft>
        <a:defRPr sz="4400">
          <a:solidFill>
            <a:schemeClr val="bg1"/>
          </a:solidFill>
          <a:latin typeface="Calibri" pitchFamily="34" charset="0"/>
        </a:defRPr>
      </a:lvl5pPr>
      <a:lvl6pPr marL="457200" algn="ctr" rtl="0" fontAlgn="base">
        <a:spcBef>
          <a:spcPct val="0"/>
        </a:spcBef>
        <a:spcAft>
          <a:spcPct val="0"/>
        </a:spcAft>
        <a:defRPr sz="4400">
          <a:solidFill>
            <a:schemeClr val="bg1"/>
          </a:solidFill>
          <a:latin typeface="Calibri" pitchFamily="34" charset="0"/>
        </a:defRPr>
      </a:lvl6pPr>
      <a:lvl7pPr marL="914400" algn="ctr" rtl="0" fontAlgn="base">
        <a:spcBef>
          <a:spcPct val="0"/>
        </a:spcBef>
        <a:spcAft>
          <a:spcPct val="0"/>
        </a:spcAft>
        <a:defRPr sz="4400">
          <a:solidFill>
            <a:schemeClr val="bg1"/>
          </a:solidFill>
          <a:latin typeface="Calibri" pitchFamily="34" charset="0"/>
        </a:defRPr>
      </a:lvl7pPr>
      <a:lvl8pPr marL="1371600" algn="ctr" rtl="0" fontAlgn="base">
        <a:spcBef>
          <a:spcPct val="0"/>
        </a:spcBef>
        <a:spcAft>
          <a:spcPct val="0"/>
        </a:spcAft>
        <a:defRPr sz="4400">
          <a:solidFill>
            <a:schemeClr val="bg1"/>
          </a:solidFill>
          <a:latin typeface="Calibri" pitchFamily="34" charset="0"/>
        </a:defRPr>
      </a:lvl8pPr>
      <a:lvl9pPr marL="1828800" algn="ctr" rtl="0" fontAlgn="base">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CA" smtClean="0"/>
              <a:t>Click to edit Master title style</a:t>
            </a:r>
            <a:endParaRPr lang="en-US" dirty="0"/>
          </a:p>
        </p:txBody>
      </p:sp>
      <p:sp>
        <p:nvSpPr>
          <p:cNvPr id="3" name="Text Placeholder 2"/>
          <p:cNvSpPr>
            <a:spLocks noGrp="1"/>
          </p:cNvSpPr>
          <p:nvPr>
            <p:ph type="body" idx="1"/>
          </p:nvPr>
        </p:nvSpPr>
        <p:spPr>
          <a:xfrm>
            <a:off x="609600" y="1600202"/>
            <a:ext cx="79248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smtClean="0"/>
          </a:p>
        </p:txBody>
      </p:sp>
      <p:sp>
        <p:nvSpPr>
          <p:cNvPr id="4" name="Date Placeholder 3"/>
          <p:cNvSpPr>
            <a:spLocks noGrp="1"/>
          </p:cNvSpPr>
          <p:nvPr>
            <p:ph type="dt" sz="half" idx="2"/>
          </p:nvPr>
        </p:nvSpPr>
        <p:spPr>
          <a:xfrm>
            <a:off x="5715000" y="6356352"/>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6A4FE0DE-A1BA-4568-A54C-36FAAA6D1B5F}" type="datetimeFigureOut">
              <a:rPr lang="en-CA" smtClean="0">
                <a:solidFill>
                  <a:srgbClr val="FFFFFF"/>
                </a:solidFill>
                <a:latin typeface="Arial Narrow"/>
              </a:rPr>
              <a:pPr/>
              <a:t>2015-05-14</a:t>
            </a:fld>
            <a:endParaRPr lang="en-CA">
              <a:solidFill>
                <a:srgbClr val="FFFFFF"/>
              </a:solidFill>
              <a:latin typeface="Arial Narrow"/>
            </a:endParaRPr>
          </a:p>
        </p:txBody>
      </p:sp>
      <p:sp>
        <p:nvSpPr>
          <p:cNvPr id="5" name="Footer Placeholder 4"/>
          <p:cNvSpPr>
            <a:spLocks noGrp="1"/>
          </p:cNvSpPr>
          <p:nvPr>
            <p:ph type="ftr" sz="quarter" idx="3"/>
          </p:nvPr>
        </p:nvSpPr>
        <p:spPr>
          <a:xfrm>
            <a:off x="609600" y="6356352"/>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CA">
              <a:solidFill>
                <a:srgbClr val="FFFFFF"/>
              </a:solidFill>
              <a:latin typeface="Arial Narrow"/>
            </a:endParaRPr>
          </a:p>
        </p:txBody>
      </p:sp>
      <p:sp>
        <p:nvSpPr>
          <p:cNvPr id="6" name="Slide Number Placeholder 5"/>
          <p:cNvSpPr>
            <a:spLocks noGrp="1"/>
          </p:cNvSpPr>
          <p:nvPr>
            <p:ph type="sldNum" sz="quarter" idx="4"/>
          </p:nvPr>
        </p:nvSpPr>
        <p:spPr>
          <a:xfrm>
            <a:off x="7543800" y="6356352"/>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05D58117-CD0C-4AC2-9EA1-B4E2EF36905D}" type="slidenum">
              <a:rPr lang="en-CA" smtClean="0">
                <a:solidFill>
                  <a:srgbClr val="FFFFFF"/>
                </a:solidFill>
                <a:latin typeface="Arial Narrow"/>
              </a:rPr>
              <a:pPr/>
              <a:t>‹#›</a:t>
            </a:fld>
            <a:endParaRPr lang="en-CA">
              <a:solidFill>
                <a:srgbClr val="FFFFFF"/>
              </a:solidFill>
              <a:latin typeface="Arial Narrow"/>
            </a:endParaRPr>
          </a:p>
        </p:txBody>
      </p:sp>
    </p:spTree>
    <p:extLst>
      <p:ext uri="{BB962C8B-B14F-4D97-AF65-F5344CB8AC3E}">
        <p14:creationId xmlns:p14="http://schemas.microsoft.com/office/powerpoint/2010/main" val="3422933415"/>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11"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116632"/>
            <a:ext cx="7920880" cy="1200329"/>
          </a:xfrm>
          <a:prstGeom prst="rect">
            <a:avLst/>
          </a:prstGeom>
          <a:noFill/>
        </p:spPr>
        <p:txBody>
          <a:bodyPr wrap="square" rtlCol="0" anchor="t">
            <a:spAutoFit/>
          </a:bodyPr>
          <a:lstStyle/>
          <a:p>
            <a:pPr algn="ctr"/>
            <a:r>
              <a:rPr lang="en-US" sz="3600" dirty="0" smtClean="0">
                <a:latin typeface="Imprint MT Shadow" panose="04020605060303030202" pitchFamily="82" charset="0"/>
                <a:cs typeface="Charlemagne Std Bold"/>
              </a:rPr>
              <a:t>Welcome to the main event of the evening</a:t>
            </a:r>
            <a:endParaRPr lang="en-US" sz="3600" dirty="0">
              <a:latin typeface="Imprint MT Shadow" panose="04020605060303030202" pitchFamily="82" charset="0"/>
              <a:cs typeface="Charlemagne Std Bold"/>
            </a:endParaRPr>
          </a:p>
        </p:txBody>
      </p:sp>
      <p:sp>
        <p:nvSpPr>
          <p:cNvPr id="4" name="TextBox 3"/>
          <p:cNvSpPr txBox="1"/>
          <p:nvPr/>
        </p:nvSpPr>
        <p:spPr>
          <a:xfrm>
            <a:off x="827585" y="1484784"/>
            <a:ext cx="7920880" cy="1569660"/>
          </a:xfrm>
          <a:prstGeom prst="rect">
            <a:avLst/>
          </a:prstGeom>
          <a:noFill/>
        </p:spPr>
        <p:txBody>
          <a:bodyPr wrap="square" rtlCol="0" anchor="t">
            <a:spAutoFit/>
          </a:bodyPr>
          <a:lstStyle/>
          <a:p>
            <a:pPr algn="ctr"/>
            <a:r>
              <a:rPr lang="en-US" sz="3200" dirty="0" smtClean="0">
                <a:latin typeface="Perpetua Titling MT"/>
                <a:cs typeface="Perpetua Titling MT"/>
              </a:rPr>
              <a:t>A boxing bout for the WHBA Championship in the heavyweight division</a:t>
            </a:r>
            <a:endParaRPr lang="en-US" sz="3200" dirty="0">
              <a:latin typeface="Perpetua Titling MT"/>
              <a:cs typeface="Perpetua Titling MT"/>
            </a:endParaRPr>
          </a:p>
        </p:txBody>
      </p:sp>
      <p:sp>
        <p:nvSpPr>
          <p:cNvPr id="5" name="TextBox 4"/>
          <p:cNvSpPr txBox="1"/>
          <p:nvPr/>
        </p:nvSpPr>
        <p:spPr>
          <a:xfrm>
            <a:off x="683568" y="3356994"/>
            <a:ext cx="7920880" cy="830997"/>
          </a:xfrm>
          <a:prstGeom prst="rect">
            <a:avLst/>
          </a:prstGeom>
          <a:noFill/>
        </p:spPr>
        <p:txBody>
          <a:bodyPr wrap="square" rtlCol="0" anchor="t">
            <a:spAutoFit/>
          </a:bodyPr>
          <a:lstStyle/>
          <a:p>
            <a:pPr algn="ctr"/>
            <a:r>
              <a:rPr lang="en-US" sz="2400" dirty="0" smtClean="0">
                <a:latin typeface="Iowan Old Style Black"/>
                <a:cs typeface="Iowan Old Style Black"/>
              </a:rPr>
              <a:t>Sanctioned by the Mani-</a:t>
            </a:r>
            <a:r>
              <a:rPr lang="en-US" sz="2400" dirty="0" err="1" smtClean="0">
                <a:latin typeface="Iowan Old Style Black"/>
                <a:cs typeface="Iowan Old Style Black"/>
              </a:rPr>
              <a:t>Itilo</a:t>
            </a:r>
            <a:r>
              <a:rPr lang="en-US" sz="2400" dirty="0" smtClean="0">
                <a:latin typeface="Iowan Old Style Black"/>
                <a:cs typeface="Iowan Old Style Black"/>
              </a:rPr>
              <a:t> </a:t>
            </a:r>
            <a:r>
              <a:rPr lang="en-US" sz="2400" dirty="0" err="1" smtClean="0">
                <a:latin typeface="Iowan Old Style Black"/>
                <a:cs typeface="Iowan Old Style Black"/>
              </a:rPr>
              <a:t>Atheltic</a:t>
            </a:r>
            <a:r>
              <a:rPr lang="en-US" sz="2400" dirty="0" smtClean="0">
                <a:latin typeface="Iowan Old Style Black"/>
                <a:cs typeface="Iowan Old Style Black"/>
              </a:rPr>
              <a:t> Commission</a:t>
            </a:r>
            <a:endParaRPr lang="en-US" sz="2400" dirty="0">
              <a:latin typeface="Iowan Old Style Black"/>
              <a:cs typeface="Iowan Old Style Black"/>
            </a:endParaRPr>
          </a:p>
        </p:txBody>
      </p:sp>
      <p:sp>
        <p:nvSpPr>
          <p:cNvPr id="6" name="TextBox 5"/>
          <p:cNvSpPr txBox="1"/>
          <p:nvPr/>
        </p:nvSpPr>
        <p:spPr>
          <a:xfrm>
            <a:off x="827585" y="4437112"/>
            <a:ext cx="7920880" cy="1077218"/>
          </a:xfrm>
          <a:prstGeom prst="rect">
            <a:avLst/>
          </a:prstGeom>
          <a:noFill/>
        </p:spPr>
        <p:txBody>
          <a:bodyPr wrap="square" rtlCol="0" anchor="t">
            <a:spAutoFit/>
          </a:bodyPr>
          <a:lstStyle/>
          <a:p>
            <a:pPr algn="ctr"/>
            <a:r>
              <a:rPr lang="en-US" sz="3200" dirty="0" smtClean="0">
                <a:latin typeface="Copperplate Gothic Light"/>
                <a:cs typeface="Copperplate Gothic Light"/>
              </a:rPr>
              <a:t>20 </a:t>
            </a:r>
            <a:r>
              <a:rPr lang="en-US" sz="3200" dirty="0" err="1" smtClean="0">
                <a:latin typeface="Copperplate Gothic Light"/>
                <a:cs typeface="Copperplate Gothic Light"/>
              </a:rPr>
              <a:t>mins</a:t>
            </a:r>
            <a:r>
              <a:rPr lang="en-US" sz="3200" dirty="0">
                <a:latin typeface="Copperplate Gothic Light"/>
                <a:cs typeface="Copperplate Gothic Light"/>
              </a:rPr>
              <a:t> </a:t>
            </a:r>
            <a:r>
              <a:rPr lang="en-US" sz="3200" dirty="0" smtClean="0">
                <a:latin typeface="Copperplate Gothic Light"/>
                <a:cs typeface="Copperplate Gothic Light"/>
              </a:rPr>
              <a:t>boxing rounds followed by </a:t>
            </a:r>
            <a:r>
              <a:rPr lang="en-US" sz="3200" dirty="0">
                <a:latin typeface="Copperplate Gothic Light"/>
                <a:cs typeface="Copperplate Gothic Light"/>
              </a:rPr>
              <a:t>Q</a:t>
            </a:r>
            <a:r>
              <a:rPr lang="en-US" sz="3200" dirty="0" smtClean="0">
                <a:latin typeface="Copperplate Gothic Light"/>
                <a:cs typeface="Copperplate Gothic Light"/>
              </a:rPr>
              <a:t>&amp;A Period</a:t>
            </a:r>
            <a:endParaRPr lang="en-US" sz="3200" dirty="0">
              <a:latin typeface="Copperplate Gothic Light"/>
              <a:cs typeface="Copperplate Gothic Light"/>
            </a:endParaRPr>
          </a:p>
        </p:txBody>
      </p:sp>
      <p:pic>
        <p:nvPicPr>
          <p:cNvPr id="2" name="Rocky theme s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4664" y="4030712"/>
            <a:ext cx="812800" cy="812800"/>
          </a:xfrm>
          <a:prstGeom prst="rect">
            <a:avLst/>
          </a:prstGeom>
        </p:spPr>
      </p:pic>
    </p:spTree>
    <p:extLst>
      <p:ext uri="{BB962C8B-B14F-4D97-AF65-F5344CB8AC3E}">
        <p14:creationId xmlns:p14="http://schemas.microsoft.com/office/powerpoint/2010/main" val="3924410125"/>
      </p:ext>
    </p:extLst>
  </p:cSld>
  <p:clrMapOvr>
    <a:masterClrMapping/>
  </p:clrMapOvr>
  <mc:AlternateContent xmlns:mc="http://schemas.openxmlformats.org/markup-compatibility/2006" xmlns:p14="http://schemas.microsoft.com/office/powerpoint/2010/main">
    <mc:Choice Requires="p14">
      <p:transition spd="slow" p14:dur="2000" advClick="0" advTm="29000">
        <p14:prism isContent="1"/>
      </p:transition>
    </mc:Choice>
    <mc:Fallback xmlns="">
      <p:transition spd="slow" advClick="0" advTm="2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9" presetClass="entr" presetSubtype="0" decel="100000" fill="hold" grpId="0" nodeType="withEffect">
                                  <p:stCondLst>
                                    <p:cond delay="6500"/>
                                  </p:stCondLst>
                                  <p:childTnLst>
                                    <p:set>
                                      <p:cBhvr>
                                        <p:cTn id="8" dur="1" fill="hold">
                                          <p:stCondLst>
                                            <p:cond delay="0"/>
                                          </p:stCondLst>
                                        </p:cTn>
                                        <p:tgtEl>
                                          <p:spTgt spid="3"/>
                                        </p:tgtEl>
                                        <p:attrNameLst>
                                          <p:attrName>style.visibility</p:attrName>
                                        </p:attrNameLst>
                                      </p:cBhvr>
                                      <p:to>
                                        <p:strVal val="visible"/>
                                      </p:to>
                                    </p:set>
                                    <p:anim calcmode="lin" valueType="num">
                                      <p:cBhvr>
                                        <p:cTn id="9" dur="1000" fill="hold"/>
                                        <p:tgtEl>
                                          <p:spTgt spid="3"/>
                                        </p:tgtEl>
                                        <p:attrNameLst>
                                          <p:attrName>ppt_w</p:attrName>
                                        </p:attrNameLst>
                                      </p:cBhvr>
                                      <p:tavLst>
                                        <p:tav tm="0">
                                          <p:val>
                                            <p:fltVal val="0"/>
                                          </p:val>
                                        </p:tav>
                                        <p:tav tm="100000">
                                          <p:val>
                                            <p:strVal val="#ppt_w"/>
                                          </p:val>
                                        </p:tav>
                                      </p:tavLst>
                                    </p:anim>
                                    <p:anim calcmode="lin" valueType="num">
                                      <p:cBhvr>
                                        <p:cTn id="10" dur="1000" fill="hold"/>
                                        <p:tgtEl>
                                          <p:spTgt spid="3"/>
                                        </p:tgtEl>
                                        <p:attrNameLst>
                                          <p:attrName>ppt_h</p:attrName>
                                        </p:attrNameLst>
                                      </p:cBhvr>
                                      <p:tavLst>
                                        <p:tav tm="0">
                                          <p:val>
                                            <p:fltVal val="0"/>
                                          </p:val>
                                        </p:tav>
                                        <p:tav tm="100000">
                                          <p:val>
                                            <p:strVal val="#ppt_h"/>
                                          </p:val>
                                        </p:tav>
                                      </p:tavLst>
                                    </p:anim>
                                    <p:anim calcmode="lin" valueType="num">
                                      <p:cBhvr>
                                        <p:cTn id="11" dur="1000" fill="hold"/>
                                        <p:tgtEl>
                                          <p:spTgt spid="3"/>
                                        </p:tgtEl>
                                        <p:attrNameLst>
                                          <p:attrName>style.rotation</p:attrName>
                                        </p:attrNameLst>
                                      </p:cBhvr>
                                      <p:tavLst>
                                        <p:tav tm="0">
                                          <p:val>
                                            <p:fltVal val="360"/>
                                          </p:val>
                                        </p:tav>
                                        <p:tav tm="100000">
                                          <p:val>
                                            <p:fltVal val="0"/>
                                          </p:val>
                                        </p:tav>
                                      </p:tavLst>
                                    </p:anim>
                                    <p:animEffect transition="in" filter="fade">
                                      <p:cBhvr>
                                        <p:cTn id="12" dur="1000"/>
                                        <p:tgtEl>
                                          <p:spTgt spid="3"/>
                                        </p:tgtEl>
                                      </p:cBhvr>
                                    </p:animEffect>
                                  </p:childTnLst>
                                </p:cTn>
                              </p:par>
                              <p:par>
                                <p:cTn id="13" presetID="53" presetClass="entr" presetSubtype="16" fill="hold" grpId="0" nodeType="withEffect">
                                  <p:stCondLst>
                                    <p:cond delay="11000"/>
                                  </p:stCondLst>
                                  <p:childTnLst>
                                    <p:set>
                                      <p:cBhvr>
                                        <p:cTn id="14" dur="1" fill="hold">
                                          <p:stCondLst>
                                            <p:cond delay="0"/>
                                          </p:stCondLst>
                                        </p:cTn>
                                        <p:tgtEl>
                                          <p:spTgt spid="4"/>
                                        </p:tgtEl>
                                        <p:attrNameLst>
                                          <p:attrName>style.visibility</p:attrName>
                                        </p:attrNameLst>
                                      </p:cBhvr>
                                      <p:to>
                                        <p:strVal val="visible"/>
                                      </p:to>
                                    </p:set>
                                    <p:anim calcmode="lin" valueType="num">
                                      <p:cBhvr>
                                        <p:cTn id="15" dur="2000" fill="hold"/>
                                        <p:tgtEl>
                                          <p:spTgt spid="4"/>
                                        </p:tgtEl>
                                        <p:attrNameLst>
                                          <p:attrName>ppt_w</p:attrName>
                                        </p:attrNameLst>
                                      </p:cBhvr>
                                      <p:tavLst>
                                        <p:tav tm="0">
                                          <p:val>
                                            <p:fltVal val="0"/>
                                          </p:val>
                                        </p:tav>
                                        <p:tav tm="100000">
                                          <p:val>
                                            <p:strVal val="#ppt_w"/>
                                          </p:val>
                                        </p:tav>
                                      </p:tavLst>
                                    </p:anim>
                                    <p:anim calcmode="lin" valueType="num">
                                      <p:cBhvr>
                                        <p:cTn id="16" dur="2000" fill="hold"/>
                                        <p:tgtEl>
                                          <p:spTgt spid="4"/>
                                        </p:tgtEl>
                                        <p:attrNameLst>
                                          <p:attrName>ppt_h</p:attrName>
                                        </p:attrNameLst>
                                      </p:cBhvr>
                                      <p:tavLst>
                                        <p:tav tm="0">
                                          <p:val>
                                            <p:fltVal val="0"/>
                                          </p:val>
                                        </p:tav>
                                        <p:tav tm="100000">
                                          <p:val>
                                            <p:strVal val="#ppt_h"/>
                                          </p:val>
                                        </p:tav>
                                      </p:tavLst>
                                    </p:anim>
                                    <p:animEffect transition="in" filter="fade">
                                      <p:cBhvr>
                                        <p:cTn id="17" dur="2000"/>
                                        <p:tgtEl>
                                          <p:spTgt spid="4"/>
                                        </p:tgtEl>
                                      </p:cBhvr>
                                    </p:animEffect>
                                  </p:childTnLst>
                                </p:cTn>
                              </p:par>
                              <p:par>
                                <p:cTn id="18" presetID="35" presetClass="entr" presetSubtype="0" fill="hold" grpId="0" nodeType="withEffect">
                                  <p:stCondLst>
                                    <p:cond delay="19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style.rotation</p:attrName>
                                        </p:attrNameLst>
                                      </p:cBhvr>
                                      <p:tavLst>
                                        <p:tav tm="0">
                                          <p:val>
                                            <p:fltVal val="720"/>
                                          </p:val>
                                        </p:tav>
                                        <p:tav tm="100000">
                                          <p:val>
                                            <p:fltVal val="0"/>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ppt_w</p:attrName>
                                        </p:attrNameLst>
                                      </p:cBhvr>
                                      <p:tavLst>
                                        <p:tav tm="0">
                                          <p:val>
                                            <p:fltVal val="0"/>
                                          </p:val>
                                        </p:tav>
                                        <p:tav tm="100000">
                                          <p:val>
                                            <p:strVal val="#ppt_w"/>
                                          </p:val>
                                        </p:tav>
                                      </p:tavLst>
                                    </p:anim>
                                  </p:childTnLst>
                                </p:cTn>
                              </p:par>
                              <p:par>
                                <p:cTn id="24" presetID="25" presetClass="entr" presetSubtype="0" fill="hold" grpId="0" nodeType="withEffect">
                                  <p:stCondLst>
                                    <p:cond delay="24400"/>
                                  </p:stCondLst>
                                  <p:childTnLst>
                                    <p:set>
                                      <p:cBhvr>
                                        <p:cTn id="25" dur="1" fill="hold">
                                          <p:stCondLst>
                                            <p:cond delay="0"/>
                                          </p:stCondLst>
                                        </p:cTn>
                                        <p:tgtEl>
                                          <p:spTgt spid="6"/>
                                        </p:tgtEl>
                                        <p:attrNameLst>
                                          <p:attrName>style.visibility</p:attrName>
                                        </p:attrNameLst>
                                      </p:cBhvr>
                                      <p:to>
                                        <p:strVal val="visible"/>
                                      </p:to>
                                    </p:set>
                                    <p:anim calcmode="lin" valueType="num">
                                      <p:cBhvr>
                                        <p:cTn id="26" dur="155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7" dur="155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8" dur="1550" accel="50000" fill="hold">
                                          <p:stCondLst>
                                            <p:cond delay="1550"/>
                                          </p:stCondLst>
                                        </p:cTn>
                                        <p:tgtEl>
                                          <p:spTgt spid="6"/>
                                        </p:tgtEl>
                                        <p:attrNameLst>
                                          <p:attrName>ppt_w</p:attrName>
                                        </p:attrNameLst>
                                      </p:cBhvr>
                                      <p:tavLst>
                                        <p:tav tm="0">
                                          <p:val>
                                            <p:strVal val="#ppt_w*.05"/>
                                          </p:val>
                                        </p:tav>
                                        <p:tav tm="100000">
                                          <p:val>
                                            <p:strVal val="#ppt_w"/>
                                          </p:val>
                                        </p:tav>
                                      </p:tavLst>
                                    </p:anim>
                                    <p:anim calcmode="lin" valueType="num">
                                      <p:cBhvr>
                                        <p:cTn id="29" dur="3100" fill="hold"/>
                                        <p:tgtEl>
                                          <p:spTgt spid="6"/>
                                        </p:tgtEl>
                                        <p:attrNameLst>
                                          <p:attrName>ppt_h</p:attrName>
                                        </p:attrNameLst>
                                      </p:cBhvr>
                                      <p:tavLst>
                                        <p:tav tm="0">
                                          <p:val>
                                            <p:strVal val="#ppt_h"/>
                                          </p:val>
                                        </p:tav>
                                        <p:tav tm="100000">
                                          <p:val>
                                            <p:strVal val="#ppt_h"/>
                                          </p:val>
                                        </p:tav>
                                      </p:tavLst>
                                    </p:anim>
                                    <p:anim calcmode="lin" valueType="num">
                                      <p:cBhvr>
                                        <p:cTn id="30" dur="155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1" dur="155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2" dur="1550" accel="50000" fill="hold">
                                          <p:stCondLst>
                                            <p:cond delay="1550"/>
                                          </p:stCondLst>
                                        </p:cTn>
                                        <p:tgtEl>
                                          <p:spTgt spid="6"/>
                                        </p:tgtEl>
                                        <p:attrNameLst>
                                          <p:attrName>ppt_y</p:attrName>
                                        </p:attrNameLst>
                                      </p:cBhvr>
                                      <p:tavLst>
                                        <p:tav tm="0">
                                          <p:val>
                                            <p:strVal val="#ppt_y+.1"/>
                                          </p:val>
                                        </p:tav>
                                        <p:tav tm="100000">
                                          <p:val>
                                            <p:strVal val="#ppt_y"/>
                                          </p:val>
                                        </p:tav>
                                      </p:tavLst>
                                    </p:anim>
                                    <p:animEffect transition="in" filter="fade">
                                      <p:cBhvr>
                                        <p:cTn id="33" dur="31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6604" numSld="999" showWhenStopped="0">
                <p:cTn id="34" fill="hold" display="0">
                  <p:stCondLst>
                    <p:cond delay="indefinite"/>
                  </p:stCondLst>
                  <p:endCondLst>
                    <p:cond evt="onStopAudio" delay="0">
                      <p:tgtEl>
                        <p:sldTgt/>
                      </p:tgtEl>
                    </p:cond>
                  </p:endCondLst>
                </p:cTn>
                <p:tgtEl>
                  <p:spTgt spid="2"/>
                </p:tgtEl>
              </p:cMediaNode>
            </p:audio>
          </p:childTnLst>
        </p:cTn>
      </p:par>
    </p:tnLst>
    <p:bldLst>
      <p:bldP spid="3" grpId="0"/>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73" y="-14112"/>
            <a:ext cx="9144000" cy="68338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403649" y="3645024"/>
            <a:ext cx="6336703" cy="572758"/>
          </a:xfrm>
          <a:prstGeom prst="rect">
            <a:avLst/>
          </a:prstGeom>
        </p:spPr>
      </p:pic>
      <p:pic>
        <p:nvPicPr>
          <p:cNvPr id="6" name="Picture 5"/>
          <p:cNvPicPr>
            <a:picLocks noChangeAspect="1"/>
          </p:cNvPicPr>
          <p:nvPr/>
        </p:nvPicPr>
        <p:blipFill>
          <a:blip r:embed="rId4"/>
          <a:stretch>
            <a:fillRect/>
          </a:stretch>
        </p:blipFill>
        <p:spPr>
          <a:xfrm>
            <a:off x="1259632" y="4293098"/>
            <a:ext cx="6336704" cy="497857"/>
          </a:xfrm>
          <a:prstGeom prst="rect">
            <a:avLst/>
          </a:prstGeom>
        </p:spPr>
      </p:pic>
      <p:pic>
        <p:nvPicPr>
          <p:cNvPr id="3" name="Picture 2"/>
          <p:cNvPicPr>
            <a:picLocks noChangeAspect="1"/>
          </p:cNvPicPr>
          <p:nvPr/>
        </p:nvPicPr>
        <p:blipFill>
          <a:blip r:embed="rId5"/>
          <a:stretch>
            <a:fillRect/>
          </a:stretch>
        </p:blipFill>
        <p:spPr>
          <a:xfrm>
            <a:off x="1259632" y="4797152"/>
            <a:ext cx="6336704" cy="447404"/>
          </a:xfrm>
          <a:prstGeom prst="rect">
            <a:avLst/>
          </a:prstGeom>
        </p:spPr>
      </p:pic>
      <p:pic>
        <p:nvPicPr>
          <p:cNvPr id="7" name="Picture 6"/>
          <p:cNvPicPr>
            <a:picLocks noChangeAspect="1"/>
          </p:cNvPicPr>
          <p:nvPr/>
        </p:nvPicPr>
        <p:blipFill>
          <a:blip r:embed="rId6"/>
          <a:stretch>
            <a:fillRect/>
          </a:stretch>
        </p:blipFill>
        <p:spPr>
          <a:xfrm>
            <a:off x="1403649" y="5301208"/>
            <a:ext cx="6336704" cy="556862"/>
          </a:xfrm>
          <a:prstGeom prst="rect">
            <a:avLst/>
          </a:prstGeom>
        </p:spPr>
      </p:pic>
      <p:pic>
        <p:nvPicPr>
          <p:cNvPr id="8" name="Picture 7"/>
          <p:cNvPicPr>
            <a:picLocks noChangeAspect="1"/>
          </p:cNvPicPr>
          <p:nvPr/>
        </p:nvPicPr>
        <p:blipFill>
          <a:blip r:embed="rId7"/>
          <a:stretch>
            <a:fillRect/>
          </a:stretch>
        </p:blipFill>
        <p:spPr>
          <a:xfrm>
            <a:off x="1403648" y="5949280"/>
            <a:ext cx="6331902" cy="448104"/>
          </a:xfrm>
          <a:prstGeom prst="rect">
            <a:avLst/>
          </a:prstGeom>
        </p:spPr>
      </p:pic>
      <p:sp>
        <p:nvSpPr>
          <p:cNvPr id="10" name="TextBox 9"/>
          <p:cNvSpPr txBox="1"/>
          <p:nvPr/>
        </p:nvSpPr>
        <p:spPr>
          <a:xfrm>
            <a:off x="7020273" y="18891"/>
            <a:ext cx="2254678" cy="1754327"/>
          </a:xfrm>
          <a:prstGeom prst="rect">
            <a:avLst/>
          </a:prstGeom>
          <a:noFill/>
        </p:spPr>
        <p:txBody>
          <a:bodyPr wrap="square" rtlCol="0">
            <a:spAutoFit/>
          </a:bodyPr>
          <a:lstStyle/>
          <a:p>
            <a:pPr algn="ctr"/>
            <a:r>
              <a:rPr lang="en-US" sz="5400" dirty="0" smtClean="0">
                <a:ln>
                  <a:solidFill>
                    <a:schemeClr val="tx1"/>
                  </a:solidFill>
                </a:ln>
                <a:solidFill>
                  <a:srgbClr val="0000FF"/>
                </a:solidFill>
                <a:latin typeface="Charlemagne Std Bold"/>
                <a:cs typeface="Charlemagne Std Bold"/>
              </a:rPr>
              <a:t>The Tape</a:t>
            </a:r>
            <a:endParaRPr lang="en-US" sz="5400" dirty="0">
              <a:ln>
                <a:solidFill>
                  <a:schemeClr val="tx1"/>
                </a:solidFill>
              </a:ln>
              <a:solidFill>
                <a:srgbClr val="0000FF"/>
              </a:solidFill>
              <a:latin typeface="Charlemagne Std Bold"/>
              <a:cs typeface="Charlemagne Std Bold"/>
            </a:endParaRPr>
          </a:p>
        </p:txBody>
      </p:sp>
      <p:grpSp>
        <p:nvGrpSpPr>
          <p:cNvPr id="14" name="Group 13"/>
          <p:cNvGrpSpPr/>
          <p:nvPr/>
        </p:nvGrpSpPr>
        <p:grpSpPr>
          <a:xfrm>
            <a:off x="1691681" y="0"/>
            <a:ext cx="5783195" cy="3805293"/>
            <a:chOff x="1691681" y="0"/>
            <a:chExt cx="5783195" cy="3805293"/>
          </a:xfrm>
        </p:grpSpPr>
        <p:pic>
          <p:nvPicPr>
            <p:cNvPr id="4" name="Picture 3" descr="11094804_956129484438686_282461873_n.jpg"/>
            <p:cNvPicPr>
              <a:picLocks noChangeAspect="1"/>
            </p:cNvPicPr>
            <p:nvPr/>
          </p:nvPicPr>
          <p:blipFill rotWithShape="1">
            <a:blip r:embed="rId8">
              <a:extLst>
                <a:ext uri="{28A0092B-C50C-407E-A947-70E740481C1C}">
                  <a14:useLocalDpi xmlns:a14="http://schemas.microsoft.com/office/drawing/2010/main" val="0"/>
                </a:ext>
              </a:extLst>
            </a:blip>
            <a:srcRect b="54173"/>
            <a:stretch/>
          </p:blipFill>
          <p:spPr>
            <a:xfrm>
              <a:off x="1691681" y="0"/>
              <a:ext cx="5783195" cy="3645024"/>
            </a:xfrm>
            <a:prstGeom prst="rect">
              <a:avLst/>
            </a:prstGeom>
          </p:spPr>
        </p:pic>
        <p:grpSp>
          <p:nvGrpSpPr>
            <p:cNvPr id="11" name="Group 10"/>
            <p:cNvGrpSpPr/>
            <p:nvPr/>
          </p:nvGrpSpPr>
          <p:grpSpPr>
            <a:xfrm>
              <a:off x="1763688" y="62286"/>
              <a:ext cx="3024335" cy="3743007"/>
              <a:chOff x="22507" y="857250"/>
              <a:chExt cx="4848581" cy="6000750"/>
            </a:xfrm>
          </p:grpSpPr>
          <p:pic>
            <p:nvPicPr>
              <p:cNvPr id="12" name="Picture 11" descr="11183073_951925038192464_1544574103_o (1).jpg"/>
              <p:cNvPicPr>
                <a:picLocks noChangeAspect="1"/>
              </p:cNvPicPr>
              <p:nvPr/>
            </p:nvPicPr>
            <p:blipFill rotWithShape="1">
              <a:blip r:embed="rId9" cstate="print">
                <a:extLst>
                  <a:ext uri="{28A0092B-C50C-407E-A947-70E740481C1C}">
                    <a14:useLocalDpi xmlns:a14="http://schemas.microsoft.com/office/drawing/2010/main" val="0"/>
                  </a:ext>
                </a:extLst>
              </a:blip>
              <a:srcRect r="46975"/>
              <a:stretch/>
            </p:blipFill>
            <p:spPr>
              <a:xfrm>
                <a:off x="22507" y="857250"/>
                <a:ext cx="4848581" cy="6000750"/>
              </a:xfrm>
              <a:prstGeom prst="rect">
                <a:avLst/>
              </a:prstGeom>
            </p:spPr>
          </p:pic>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tretch>
                <a:fillRect/>
              </a:stretch>
            </p:blipFill>
            <p:spPr>
              <a:xfrm>
                <a:off x="1475656" y="1017455"/>
                <a:ext cx="2178317" cy="2267530"/>
              </a:xfrm>
              <a:prstGeom prst="rect">
                <a:avLst/>
              </a:prstGeom>
            </p:spPr>
          </p:pic>
        </p:grpSp>
      </p:grpSp>
      <p:sp>
        <p:nvSpPr>
          <p:cNvPr id="9" name="TextBox 8"/>
          <p:cNvSpPr txBox="1"/>
          <p:nvPr/>
        </p:nvSpPr>
        <p:spPr>
          <a:xfrm>
            <a:off x="0" y="2"/>
            <a:ext cx="2411760" cy="1754327"/>
          </a:xfrm>
          <a:prstGeom prst="rect">
            <a:avLst/>
          </a:prstGeom>
          <a:noFill/>
        </p:spPr>
        <p:txBody>
          <a:bodyPr wrap="square" rtlCol="0">
            <a:spAutoFit/>
          </a:bodyPr>
          <a:lstStyle/>
          <a:p>
            <a:pPr algn="ctr"/>
            <a:r>
              <a:rPr lang="en-US" sz="5400" dirty="0" smtClean="0">
                <a:ln>
                  <a:solidFill>
                    <a:schemeClr val="tx1"/>
                  </a:solidFill>
                </a:ln>
                <a:solidFill>
                  <a:srgbClr val="FF0000"/>
                </a:solidFill>
                <a:latin typeface="Charlemagne Std Bold"/>
                <a:cs typeface="Charlemagne Std Bold"/>
              </a:rPr>
              <a:t>Tale Of</a:t>
            </a:r>
            <a:endParaRPr lang="en-US" sz="5400" dirty="0">
              <a:ln>
                <a:solidFill>
                  <a:schemeClr val="tx1"/>
                </a:solidFill>
              </a:ln>
              <a:solidFill>
                <a:srgbClr val="FF0000"/>
              </a:solidFill>
              <a:latin typeface="Charlemagne Std Bold"/>
              <a:cs typeface="Charlemagne Std Bold"/>
            </a:endParaRPr>
          </a:p>
        </p:txBody>
      </p:sp>
    </p:spTree>
    <p:extLst>
      <p:ext uri="{BB962C8B-B14F-4D97-AF65-F5344CB8AC3E}">
        <p14:creationId xmlns:p14="http://schemas.microsoft.com/office/powerpoint/2010/main" val="5510233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ntr" presetSubtype="0" fill="hold" grpId="1" nodeType="after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style.rotation</p:attrName>
                                        </p:attrNameLst>
                                      </p:cBhvr>
                                      <p:tavLst>
                                        <p:tav tm="0">
                                          <p:val>
                                            <p:fltVal val="720"/>
                                          </p:val>
                                        </p:tav>
                                        <p:tav tm="100000">
                                          <p:val>
                                            <p:fltVal val="0"/>
                                          </p:val>
                                        </p:tav>
                                      </p:tavLst>
                                    </p:anim>
                                    <p:anim calcmode="lin" valueType="num">
                                      <p:cBhvr>
                                        <p:cTn id="14" dur="2000" fill="hold"/>
                                        <p:tgtEl>
                                          <p:spTgt spid="9"/>
                                        </p:tgtEl>
                                        <p:attrNameLst>
                                          <p:attrName>ppt_h</p:attrName>
                                        </p:attrNameLst>
                                      </p:cBhvr>
                                      <p:tavLst>
                                        <p:tav tm="0">
                                          <p:val>
                                            <p:fltVal val="0"/>
                                          </p:val>
                                        </p:tav>
                                        <p:tav tm="100000">
                                          <p:val>
                                            <p:strVal val="#ppt_h"/>
                                          </p:val>
                                        </p:tav>
                                      </p:tavLst>
                                    </p:anim>
                                    <p:anim calcmode="lin" valueType="num">
                                      <p:cBhvr>
                                        <p:cTn id="15" dur="2000" fill="hold"/>
                                        <p:tgtEl>
                                          <p:spTgt spid="9"/>
                                        </p:tgtEl>
                                        <p:attrNameLst>
                                          <p:attrName>ppt_w</p:attrName>
                                        </p:attrNameLst>
                                      </p:cBhvr>
                                      <p:tavLst>
                                        <p:tav tm="0">
                                          <p:val>
                                            <p:fltVal val="0"/>
                                          </p:val>
                                        </p:tav>
                                        <p:tav tm="100000">
                                          <p:val>
                                            <p:strVal val="#ppt_w"/>
                                          </p:val>
                                        </p:tav>
                                      </p:tavLst>
                                    </p:anim>
                                  </p:childTnLst>
                                </p:cTn>
                              </p:par>
                              <p:par>
                                <p:cTn id="16" presetID="35" presetClass="entr" presetSubtype="0" fill="hold" grpId="1" nodeType="withEffect">
                                  <p:stCondLst>
                                    <p:cond delay="1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anim calcmode="lin" valueType="num">
                                      <p:cBhvr>
                                        <p:cTn id="19" dur="2000" fill="hold"/>
                                        <p:tgtEl>
                                          <p:spTgt spid="10"/>
                                        </p:tgtEl>
                                        <p:attrNameLst>
                                          <p:attrName>style.rotation</p:attrName>
                                        </p:attrNameLst>
                                      </p:cBhvr>
                                      <p:tavLst>
                                        <p:tav tm="0">
                                          <p:val>
                                            <p:fltVal val="720"/>
                                          </p:val>
                                        </p:tav>
                                        <p:tav tm="100000">
                                          <p:val>
                                            <p:fltVal val="0"/>
                                          </p:val>
                                        </p:tav>
                                      </p:tavLst>
                                    </p:anim>
                                    <p:anim calcmode="lin" valueType="num">
                                      <p:cBhvr>
                                        <p:cTn id="20" dur="2000" fill="hold"/>
                                        <p:tgtEl>
                                          <p:spTgt spid="10"/>
                                        </p:tgtEl>
                                        <p:attrNameLst>
                                          <p:attrName>ppt_h</p:attrName>
                                        </p:attrNameLst>
                                      </p:cBhvr>
                                      <p:tavLst>
                                        <p:tav tm="0">
                                          <p:val>
                                            <p:fltVal val="0"/>
                                          </p:val>
                                        </p:tav>
                                        <p:tav tm="100000">
                                          <p:val>
                                            <p:strVal val="#ppt_h"/>
                                          </p:val>
                                        </p:tav>
                                      </p:tavLst>
                                    </p:anim>
                                    <p:anim calcmode="lin" valueType="num">
                                      <p:cBhvr>
                                        <p:cTn id="21" dur="2000" fill="hold"/>
                                        <p:tgtEl>
                                          <p:spTgt spid="10"/>
                                        </p:tgtEl>
                                        <p:attrNameLst>
                                          <p:attrName>ppt_w</p:attrName>
                                        </p:attrNameLst>
                                      </p:cBhvr>
                                      <p:tavLst>
                                        <p:tav tm="0">
                                          <p:val>
                                            <p:fltVal val="0"/>
                                          </p:val>
                                        </p:tav>
                                        <p:tav tm="100000">
                                          <p:val>
                                            <p:strVal val="#ppt_w"/>
                                          </p:val>
                                        </p:tav>
                                      </p:tavLst>
                                    </p:anim>
                                  </p:childTnLst>
                                </p:cTn>
                              </p:par>
                            </p:childTnLst>
                          </p:cTn>
                        </p:par>
                        <p:par>
                          <p:cTn id="22" fill="hold">
                            <p:stCondLst>
                              <p:cond delay="3500"/>
                            </p:stCondLst>
                            <p:childTnLst>
                              <p:par>
                                <p:cTn id="23" presetID="16" presetClass="entr" presetSubtype="37" fill="hold" nodeType="afterEffect">
                                  <p:stCondLst>
                                    <p:cond delay="2800"/>
                                  </p:stCondLst>
                                  <p:childTnLst>
                                    <p:set>
                                      <p:cBhvr>
                                        <p:cTn id="24" dur="1" fill="hold">
                                          <p:stCondLst>
                                            <p:cond delay="0"/>
                                          </p:stCondLst>
                                        </p:cTn>
                                        <p:tgtEl>
                                          <p:spTgt spid="5"/>
                                        </p:tgtEl>
                                        <p:attrNameLst>
                                          <p:attrName>style.visibility</p:attrName>
                                        </p:attrNameLst>
                                      </p:cBhvr>
                                      <p:to>
                                        <p:strVal val="visible"/>
                                      </p:to>
                                    </p:set>
                                    <p:animEffect transition="in" filter="barn(outVertical)">
                                      <p:cBhvr>
                                        <p:cTn id="25" dur="1000"/>
                                        <p:tgtEl>
                                          <p:spTgt spid="5"/>
                                        </p:tgtEl>
                                      </p:cBhvr>
                                    </p:animEffect>
                                  </p:childTnLst>
                                </p:cTn>
                              </p:par>
                            </p:childTnLst>
                          </p:cTn>
                        </p:par>
                        <p:par>
                          <p:cTn id="26" fill="hold">
                            <p:stCondLst>
                              <p:cond delay="7300"/>
                            </p:stCondLst>
                            <p:childTnLst>
                              <p:par>
                                <p:cTn id="27" presetID="16" presetClass="entr" presetSubtype="37" fill="hold" nodeType="afterEffect">
                                  <p:stCondLst>
                                    <p:cond delay="2900"/>
                                  </p:stCondLst>
                                  <p:childTnLst>
                                    <p:set>
                                      <p:cBhvr>
                                        <p:cTn id="28" dur="1" fill="hold">
                                          <p:stCondLst>
                                            <p:cond delay="0"/>
                                          </p:stCondLst>
                                        </p:cTn>
                                        <p:tgtEl>
                                          <p:spTgt spid="6"/>
                                        </p:tgtEl>
                                        <p:attrNameLst>
                                          <p:attrName>style.visibility</p:attrName>
                                        </p:attrNameLst>
                                      </p:cBhvr>
                                      <p:to>
                                        <p:strVal val="visible"/>
                                      </p:to>
                                    </p:set>
                                    <p:animEffect transition="in" filter="barn(outVertical)">
                                      <p:cBhvr>
                                        <p:cTn id="29" dur="1000"/>
                                        <p:tgtEl>
                                          <p:spTgt spid="6"/>
                                        </p:tgtEl>
                                      </p:cBhvr>
                                    </p:animEffect>
                                  </p:childTnLst>
                                </p:cTn>
                              </p:par>
                            </p:childTnLst>
                          </p:cTn>
                        </p:par>
                        <p:par>
                          <p:cTn id="30" fill="hold">
                            <p:stCondLst>
                              <p:cond delay="11200"/>
                            </p:stCondLst>
                            <p:childTnLst>
                              <p:par>
                                <p:cTn id="31" presetID="16" presetClass="entr" presetSubtype="37" fill="hold" nodeType="afterEffect">
                                  <p:stCondLst>
                                    <p:cond delay="2900"/>
                                  </p:stCondLst>
                                  <p:childTnLst>
                                    <p:set>
                                      <p:cBhvr>
                                        <p:cTn id="32" dur="1" fill="hold">
                                          <p:stCondLst>
                                            <p:cond delay="0"/>
                                          </p:stCondLst>
                                        </p:cTn>
                                        <p:tgtEl>
                                          <p:spTgt spid="3"/>
                                        </p:tgtEl>
                                        <p:attrNameLst>
                                          <p:attrName>style.visibility</p:attrName>
                                        </p:attrNameLst>
                                      </p:cBhvr>
                                      <p:to>
                                        <p:strVal val="visible"/>
                                      </p:to>
                                    </p:set>
                                    <p:animEffect transition="in" filter="barn(outVertical)">
                                      <p:cBhvr>
                                        <p:cTn id="33" dur="1800"/>
                                        <p:tgtEl>
                                          <p:spTgt spid="3"/>
                                        </p:tgtEl>
                                      </p:cBhvr>
                                    </p:animEffect>
                                  </p:childTnLst>
                                </p:cTn>
                              </p:par>
                            </p:childTnLst>
                          </p:cTn>
                        </p:par>
                        <p:par>
                          <p:cTn id="34" fill="hold">
                            <p:stCondLst>
                              <p:cond delay="15900"/>
                            </p:stCondLst>
                            <p:childTnLst>
                              <p:par>
                                <p:cTn id="35" presetID="16" presetClass="entr" presetSubtype="37" fill="hold" nodeType="afterEffect">
                                  <p:stCondLst>
                                    <p:cond delay="3600"/>
                                  </p:stCondLst>
                                  <p:childTnLst>
                                    <p:set>
                                      <p:cBhvr>
                                        <p:cTn id="36" dur="1" fill="hold">
                                          <p:stCondLst>
                                            <p:cond delay="0"/>
                                          </p:stCondLst>
                                        </p:cTn>
                                        <p:tgtEl>
                                          <p:spTgt spid="7"/>
                                        </p:tgtEl>
                                        <p:attrNameLst>
                                          <p:attrName>style.visibility</p:attrName>
                                        </p:attrNameLst>
                                      </p:cBhvr>
                                      <p:to>
                                        <p:strVal val="visible"/>
                                      </p:to>
                                    </p:set>
                                    <p:animEffect transition="in" filter="barn(outVertical)">
                                      <p:cBhvr>
                                        <p:cTn id="37" dur="28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sz="3600" dirty="0" smtClean="0">
                <a:latin typeface="Charlemagne Std Bold"/>
                <a:cs typeface="Charlemagne Std Bold"/>
              </a:rPr>
              <a:t>An Amazing statistic</a:t>
            </a:r>
            <a:br>
              <a:rPr lang="en-CA" sz="3600" dirty="0" smtClean="0">
                <a:latin typeface="Charlemagne Std Bold"/>
                <a:cs typeface="Charlemagne Std Bold"/>
              </a:rPr>
            </a:br>
            <a:r>
              <a:rPr lang="en-CA" sz="3600" dirty="0" smtClean="0">
                <a:latin typeface="Charlemagne Std Bold"/>
                <a:cs typeface="Charlemagne Std Bold"/>
              </a:rPr>
              <a:t>(as of </a:t>
            </a:r>
            <a:r>
              <a:rPr lang="en-CA" sz="3600" dirty="0" err="1" smtClean="0">
                <a:latin typeface="Charlemagne Std Bold"/>
                <a:cs typeface="Charlemagne Std Bold"/>
              </a:rPr>
              <a:t>april</a:t>
            </a:r>
            <a:r>
              <a:rPr lang="en-CA" sz="3600" dirty="0" smtClean="0">
                <a:latin typeface="Charlemagne Std Bold"/>
                <a:cs typeface="Charlemagne Std Bold"/>
              </a:rPr>
              <a:t> 2015)</a:t>
            </a:r>
            <a:endParaRPr lang="en-CA" sz="3600" dirty="0">
              <a:latin typeface="Charlemagne Std Bold"/>
              <a:cs typeface="Charlemagne Std Bold"/>
            </a:endParaRPr>
          </a:p>
        </p:txBody>
      </p:sp>
      <p:sp>
        <p:nvSpPr>
          <p:cNvPr id="3" name="Content Placeholder 2"/>
          <p:cNvSpPr>
            <a:spLocks noGrp="1"/>
          </p:cNvSpPr>
          <p:nvPr>
            <p:ph sz="quarter" idx="13"/>
          </p:nvPr>
        </p:nvSpPr>
        <p:spPr>
          <a:xfrm>
            <a:off x="251520" y="1628800"/>
            <a:ext cx="5400600" cy="4114800"/>
          </a:xfrm>
        </p:spPr>
        <p:txBody>
          <a:bodyPr>
            <a:normAutofit fontScale="92500" lnSpcReduction="10000"/>
          </a:bodyPr>
          <a:lstStyle/>
          <a:p>
            <a:pPr marL="0" indent="0">
              <a:buNone/>
            </a:pPr>
            <a:r>
              <a:rPr lang="en-CA" sz="2400" dirty="0" smtClean="0">
                <a:latin typeface="Adobe Caslon Pro"/>
                <a:cs typeface="Adobe Caslon Pro"/>
              </a:rPr>
              <a:t>Molecular Cloning (</a:t>
            </a:r>
            <a:r>
              <a:rPr lang="en-CA" sz="2400" dirty="0" err="1" smtClean="0">
                <a:latin typeface="Adobe Caslon Pro"/>
                <a:cs typeface="Adobe Caslon Pro"/>
              </a:rPr>
              <a:t>Sambrook</a:t>
            </a:r>
            <a:r>
              <a:rPr lang="en-CA" sz="2400" dirty="0" smtClean="0">
                <a:latin typeface="Adobe Caslon Pro"/>
                <a:cs typeface="Adobe Caslon Pro"/>
              </a:rPr>
              <a:t>/Fritsch/</a:t>
            </a:r>
            <a:r>
              <a:rPr lang="en-CA" sz="2400" dirty="0" err="1" smtClean="0">
                <a:latin typeface="Adobe Caslon Pro"/>
                <a:cs typeface="Adobe Caslon Pro"/>
              </a:rPr>
              <a:t>Maniatis</a:t>
            </a:r>
            <a:r>
              <a:rPr lang="en-CA" sz="2400" dirty="0" smtClean="0">
                <a:latin typeface="Adobe Caslon Pro"/>
                <a:cs typeface="Adobe Caslon Pro"/>
              </a:rPr>
              <a:t>; 1980 )</a:t>
            </a:r>
          </a:p>
          <a:p>
            <a:pPr marL="0" indent="0">
              <a:buNone/>
            </a:pPr>
            <a:r>
              <a:rPr lang="en-CA" sz="2400" dirty="0" smtClean="0">
                <a:latin typeface="Adobe Caslon Pro"/>
                <a:cs typeface="Adobe Caslon Pro"/>
              </a:rPr>
              <a:t>177,658 citations and  6,833 citations per year</a:t>
            </a:r>
          </a:p>
          <a:p>
            <a:pPr marL="0" indent="0">
              <a:buNone/>
            </a:pPr>
            <a:endParaRPr lang="en-CA" sz="2400" dirty="0">
              <a:latin typeface="Adobe Caslon Pro"/>
              <a:cs typeface="Adobe Caslon Pro"/>
            </a:endParaRPr>
          </a:p>
          <a:p>
            <a:pPr marL="0" indent="0">
              <a:buNone/>
            </a:pPr>
            <a:r>
              <a:rPr lang="en-CA" sz="2400" dirty="0" smtClean="0">
                <a:latin typeface="Adobe Caslon Pro"/>
                <a:cs typeface="Adobe Caslon Pro"/>
              </a:rPr>
              <a:t>Molecular Cloning: A Laboratory Manual</a:t>
            </a:r>
          </a:p>
          <a:p>
            <a:pPr marL="0" indent="0">
              <a:buNone/>
            </a:pPr>
            <a:r>
              <a:rPr lang="en-CA" sz="2400" dirty="0" err="1" smtClean="0">
                <a:latin typeface="Adobe Caslon Pro"/>
                <a:cs typeface="Adobe Caslon Pro"/>
              </a:rPr>
              <a:t>Maniatis</a:t>
            </a:r>
            <a:r>
              <a:rPr lang="en-CA" sz="2400" dirty="0" smtClean="0">
                <a:latin typeface="Adobe Caslon Pro"/>
                <a:cs typeface="Adobe Caslon Pro"/>
              </a:rPr>
              <a:t>/Fritsch/</a:t>
            </a:r>
            <a:r>
              <a:rPr lang="en-CA" sz="2400" dirty="0" err="1" smtClean="0">
                <a:latin typeface="Adobe Caslon Pro"/>
                <a:cs typeface="Adobe Caslon Pro"/>
              </a:rPr>
              <a:t>Sambrook</a:t>
            </a:r>
            <a:r>
              <a:rPr lang="en-CA" sz="2400" dirty="0" smtClean="0">
                <a:latin typeface="Adobe Caslon Pro"/>
                <a:cs typeface="Adobe Caslon Pro"/>
              </a:rPr>
              <a:t>; 1982)</a:t>
            </a:r>
          </a:p>
          <a:p>
            <a:pPr marL="0" indent="0">
              <a:buNone/>
            </a:pPr>
            <a:r>
              <a:rPr lang="en-CA" sz="2400" dirty="0" smtClean="0">
                <a:latin typeface="Adobe Caslon Pro"/>
                <a:cs typeface="Adobe Caslon Pro"/>
              </a:rPr>
              <a:t>57,645 citations and 1746 citations per year</a:t>
            </a:r>
          </a:p>
          <a:p>
            <a:pPr marL="0" indent="0">
              <a:buNone/>
            </a:pPr>
            <a:endParaRPr lang="en-CA" sz="2400" dirty="0" smtClean="0">
              <a:latin typeface="Adobe Caslon Pro"/>
              <a:cs typeface="Adobe Caslon Pro"/>
            </a:endParaRPr>
          </a:p>
          <a:p>
            <a:pPr marL="0" indent="0">
              <a:buNone/>
            </a:pPr>
            <a:r>
              <a:rPr lang="en-CA" sz="2400" dirty="0" smtClean="0">
                <a:latin typeface="Adobe Caslon Pro"/>
                <a:cs typeface="Adobe Caslon Pro"/>
              </a:rPr>
              <a:t>Must be the top cited book of all time!</a:t>
            </a:r>
            <a:endParaRPr lang="en-CA" sz="2400" dirty="0">
              <a:latin typeface="Adobe Caslon Pro"/>
              <a:cs typeface="Adobe Caslon Pro"/>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628800"/>
            <a:ext cx="3240360" cy="4069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8577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875"/>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par>
                                <p:cTn id="11" presetID="15" presetClass="entr" presetSubtype="0"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p:cTn id="13" dur="1000" fill="hold"/>
                                        <p:tgtEl>
                                          <p:spTgt spid="3075"/>
                                        </p:tgtEl>
                                        <p:attrNameLst>
                                          <p:attrName>ppt_w</p:attrName>
                                        </p:attrNameLst>
                                      </p:cBhvr>
                                      <p:tavLst>
                                        <p:tav tm="0">
                                          <p:val>
                                            <p:fltVal val="0"/>
                                          </p:val>
                                        </p:tav>
                                        <p:tav tm="100000">
                                          <p:val>
                                            <p:strVal val="#ppt_w"/>
                                          </p:val>
                                        </p:tav>
                                      </p:tavLst>
                                    </p:anim>
                                    <p:anim calcmode="lin" valueType="num">
                                      <p:cBhvr>
                                        <p:cTn id="14" dur="1000" fill="hold"/>
                                        <p:tgtEl>
                                          <p:spTgt spid="3075"/>
                                        </p:tgtEl>
                                        <p:attrNameLst>
                                          <p:attrName>ppt_h</p:attrName>
                                        </p:attrNameLst>
                                      </p:cBhvr>
                                      <p:tavLst>
                                        <p:tav tm="0">
                                          <p:val>
                                            <p:fltVal val="0"/>
                                          </p:val>
                                        </p:tav>
                                        <p:tav tm="100000">
                                          <p:val>
                                            <p:strVal val="#ppt_h"/>
                                          </p:val>
                                        </p:tav>
                                      </p:tavLst>
                                    </p:anim>
                                    <p:anim calcmode="lin" valueType="num">
                                      <p:cBhvr>
                                        <p:cTn id="15" dur="1000" fill="hold"/>
                                        <p:tgtEl>
                                          <p:spTgt spid="307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075"/>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iterate type="lt">
                                    <p:tmPct val="0"/>
                                  </p:iterate>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par>
                                <p:cTn id="29" presetID="52"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Scale>
                                      <p:cBhvr>
                                        <p:cTn id="31"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3">
                                            <p:txEl>
                                              <p:pRg st="3" end="3"/>
                                            </p:txEl>
                                          </p:spTgt>
                                        </p:tgtEl>
                                        <p:attrNameLst>
                                          <p:attrName>ppt_x</p:attrName>
                                          <p:attrName>ppt_y</p:attrName>
                                        </p:attrNameLst>
                                      </p:cBhvr>
                                    </p:animMotion>
                                    <p:animEffect transition="in" filter="fade">
                                      <p:cBhvr>
                                        <p:cTn id="33" dur="1000"/>
                                        <p:tgtEl>
                                          <p:spTgt spid="3">
                                            <p:txEl>
                                              <p:pRg st="3" end="3"/>
                                            </p:txEl>
                                          </p:spTgt>
                                        </p:tgtEl>
                                      </p:cBhvr>
                                    </p:animEffect>
                                  </p:childTnLst>
                                </p:cTn>
                              </p:par>
                              <p:par>
                                <p:cTn id="34" presetID="52" presetClass="entr" presetSubtype="0" fill="hold"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Scale>
                                      <p:cBhvr>
                                        <p:cTn id="36"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3">
                                            <p:txEl>
                                              <p:pRg st="4" end="4"/>
                                            </p:txEl>
                                          </p:spTgt>
                                        </p:tgtEl>
                                        <p:attrNameLst>
                                          <p:attrName>ppt_x</p:attrName>
                                          <p:attrName>ppt_y</p:attrName>
                                        </p:attrNameLst>
                                      </p:cBhvr>
                                    </p:animMotion>
                                    <p:animEffect transition="in" filter="fade">
                                      <p:cBhvr>
                                        <p:cTn id="38" dur="1000"/>
                                        <p:tgtEl>
                                          <p:spTgt spid="3">
                                            <p:txEl>
                                              <p:pRg st="4" end="4"/>
                                            </p:txEl>
                                          </p:spTgt>
                                        </p:tgtEl>
                                      </p:cBhvr>
                                    </p:animEffect>
                                  </p:childTnLst>
                                </p:cTn>
                              </p:par>
                              <p:par>
                                <p:cTn id="39" presetID="52" presetClass="entr" presetSubtype="0" fill="hold" nodeType="withEffect">
                                  <p:stCondLst>
                                    <p:cond delay="0"/>
                                  </p:stCondLst>
                                  <p:iterate type="lt">
                                    <p:tmPct val="0"/>
                                  </p:iterate>
                                  <p:childTnLst>
                                    <p:set>
                                      <p:cBhvr>
                                        <p:cTn id="40" dur="1" fill="hold">
                                          <p:stCondLst>
                                            <p:cond delay="0"/>
                                          </p:stCondLst>
                                        </p:cTn>
                                        <p:tgtEl>
                                          <p:spTgt spid="3">
                                            <p:txEl>
                                              <p:pRg st="5" end="5"/>
                                            </p:txEl>
                                          </p:spTgt>
                                        </p:tgtEl>
                                        <p:attrNameLst>
                                          <p:attrName>style.visibility</p:attrName>
                                        </p:attrNameLst>
                                      </p:cBhvr>
                                      <p:to>
                                        <p:strVal val="visible"/>
                                      </p:to>
                                    </p:set>
                                    <p:animScale>
                                      <p:cBhvr>
                                        <p:cTn id="41" dur="1000" decel="50000" fill="hold">
                                          <p:stCondLst>
                                            <p:cond delay="0"/>
                                          </p:stCondLst>
                                        </p:cTn>
                                        <p:tgtEl>
                                          <p:spTgt spid="3">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3">
                                            <p:txEl>
                                              <p:pRg st="5" end="5"/>
                                            </p:txEl>
                                          </p:spTgt>
                                        </p:tgtEl>
                                        <p:attrNameLst>
                                          <p:attrName>ppt_x</p:attrName>
                                          <p:attrName>ppt_y</p:attrName>
                                        </p:attrNameLst>
                                      </p:cBhvr>
                                    </p:animMotion>
                                    <p:animEffect transition="in" filter="fade">
                                      <p:cBhvr>
                                        <p:cTn id="43" dur="1000"/>
                                        <p:tgtEl>
                                          <p:spTgt spid="3">
                                            <p:txEl>
                                              <p:pRg st="5" end="5"/>
                                            </p:txEl>
                                          </p:spTgt>
                                        </p:tgtEl>
                                      </p:cBhvr>
                                    </p:animEffect>
                                  </p:childTnLst>
                                </p:cTn>
                              </p:par>
                              <p:par>
                                <p:cTn id="44" presetID="52" presetClass="entr" presetSubtype="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Scale>
                                      <p:cBhvr>
                                        <p:cTn id="46" dur="1000" decel="50000" fill="hold">
                                          <p:stCondLst>
                                            <p:cond delay="0"/>
                                          </p:stCondLst>
                                        </p:cTn>
                                        <p:tgtEl>
                                          <p:spTgt spid="3">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1000" decel="50000" fill="hold">
                                          <p:stCondLst>
                                            <p:cond delay="0"/>
                                          </p:stCondLst>
                                        </p:cTn>
                                        <p:tgtEl>
                                          <p:spTgt spid="3">
                                            <p:txEl>
                                              <p:pRg st="7" end="7"/>
                                            </p:txEl>
                                          </p:spTgt>
                                        </p:tgtEl>
                                        <p:attrNameLst>
                                          <p:attrName>ppt_x</p:attrName>
                                          <p:attrName>ppt_y</p:attrName>
                                        </p:attrNameLst>
                                      </p:cBhvr>
                                    </p:animMotion>
                                    <p:animEffect transition="in" filter="fade">
                                      <p:cBhvr>
                                        <p:cTn id="4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CA" dirty="0" smtClean="0">
                <a:latin typeface="Charlemagne Std Bold"/>
                <a:cs typeface="Charlemagne Std Bold"/>
              </a:rPr>
              <a:t>My attempt to address gene editing</a:t>
            </a:r>
            <a:br>
              <a:rPr lang="en-CA" dirty="0" smtClean="0">
                <a:latin typeface="Charlemagne Std Bold"/>
                <a:cs typeface="Charlemagne Std Bold"/>
              </a:rPr>
            </a:br>
            <a:endParaRPr lang="en-CA" dirty="0">
              <a:latin typeface="Charlemagne Std Bold"/>
              <a:cs typeface="Charlemagne Std Bold"/>
            </a:endParaRPr>
          </a:p>
        </p:txBody>
      </p:sp>
      <p:sp>
        <p:nvSpPr>
          <p:cNvPr id="3" name="Content Placeholder 2"/>
          <p:cNvSpPr>
            <a:spLocks noGrp="1"/>
          </p:cNvSpPr>
          <p:nvPr>
            <p:ph idx="4294967295"/>
          </p:nvPr>
        </p:nvSpPr>
        <p:spPr>
          <a:xfrm>
            <a:off x="457200" y="1600202"/>
            <a:ext cx="8229600" cy="4525963"/>
          </a:xfrm>
          <a:prstGeom prst="rect">
            <a:avLst/>
          </a:prstGeom>
        </p:spPr>
        <p:txBody>
          <a:bodyPr/>
          <a:lstStyle/>
          <a:p>
            <a:endParaRPr lang="en-CA" sz="1600" i="1" dirty="0"/>
          </a:p>
          <a:p>
            <a:endParaRPr lang="en-CA" dirty="0"/>
          </a:p>
        </p:txBody>
      </p:sp>
      <p:pic>
        <p:nvPicPr>
          <p:cNvPr id="4" name="Picture 3" descr="Screen Shot 2015-04-22 at 2.39.26 PM.png"/>
          <p:cNvPicPr>
            <a:picLocks noChangeAspect="1"/>
          </p:cNvPicPr>
          <p:nvPr/>
        </p:nvPicPr>
        <p:blipFill rotWithShape="1">
          <a:blip r:embed="rId3">
            <a:extLst>
              <a:ext uri="{28A0092B-C50C-407E-A947-70E740481C1C}">
                <a14:useLocalDpi xmlns:a14="http://schemas.microsoft.com/office/drawing/2010/main" val="0"/>
              </a:ext>
            </a:extLst>
          </a:blip>
          <a:srcRect b="60677"/>
          <a:stretch/>
        </p:blipFill>
        <p:spPr>
          <a:xfrm>
            <a:off x="179512" y="1412776"/>
            <a:ext cx="8711550" cy="4464496"/>
          </a:xfrm>
          <a:prstGeom prst="rect">
            <a:avLst/>
          </a:prstGeom>
        </p:spPr>
      </p:pic>
    </p:spTree>
    <p:extLst>
      <p:ext uri="{BB962C8B-B14F-4D97-AF65-F5344CB8AC3E}">
        <p14:creationId xmlns:p14="http://schemas.microsoft.com/office/powerpoint/2010/main" val="28883425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902" r="22603" b="-218"/>
          <a:stretch/>
        </p:blipFill>
        <p:spPr bwMode="auto">
          <a:xfrm>
            <a:off x="179512" y="1772818"/>
            <a:ext cx="3240360" cy="3218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700808"/>
            <a:ext cx="3456384"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609600" y="274638"/>
            <a:ext cx="7924800" cy="706090"/>
          </a:xfrm>
        </p:spPr>
        <p:txBody>
          <a:bodyPr>
            <a:normAutofit/>
          </a:bodyPr>
          <a:lstStyle/>
          <a:p>
            <a:pPr algn="ctr"/>
            <a:r>
              <a:rPr lang="en-CA" dirty="0" smtClean="0">
                <a:latin typeface="Charlemagne Std Bold"/>
                <a:cs typeface="Charlemagne Std Bold"/>
              </a:rPr>
              <a:t>What can Gene editing Do?</a:t>
            </a:r>
            <a:endParaRPr lang="en-CA" dirty="0">
              <a:latin typeface="Charlemagne Std Bold"/>
              <a:cs typeface="Charlemagne Std Bold"/>
            </a:endParaRPr>
          </a:p>
        </p:txBody>
      </p:sp>
      <p:sp>
        <p:nvSpPr>
          <p:cNvPr id="2" name="Right Arrow 1"/>
          <p:cNvSpPr/>
          <p:nvPr/>
        </p:nvSpPr>
        <p:spPr>
          <a:xfrm>
            <a:off x="3635896" y="3068960"/>
            <a:ext cx="1512168" cy="57606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8618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45"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600"/>
                                        <p:tgtEl>
                                          <p:spTgt spid="1026"/>
                                        </p:tgtEl>
                                      </p:cBhvr>
                                    </p:animEffect>
                                    <p:anim calcmode="lin" valueType="num">
                                      <p:cBhvr>
                                        <p:cTn id="12" dur="1600" fill="hold"/>
                                        <p:tgtEl>
                                          <p:spTgt spid="1026"/>
                                        </p:tgtEl>
                                        <p:attrNameLst>
                                          <p:attrName>ppt_w</p:attrName>
                                        </p:attrNameLst>
                                      </p:cBhvr>
                                      <p:tavLst>
                                        <p:tav tm="0" fmla="#ppt_w*sin(2.5*pi*$)">
                                          <p:val>
                                            <p:fltVal val="0"/>
                                          </p:val>
                                        </p:tav>
                                        <p:tav tm="100000">
                                          <p:val>
                                            <p:fltVal val="1"/>
                                          </p:val>
                                        </p:tav>
                                      </p:tavLst>
                                    </p:anim>
                                    <p:anim calcmode="lin" valueType="num">
                                      <p:cBhvr>
                                        <p:cTn id="13" dur="1600" fill="hold"/>
                                        <p:tgtEl>
                                          <p:spTgt spid="1026"/>
                                        </p:tgtEl>
                                        <p:attrNameLst>
                                          <p:attrName>ppt_h</p:attrName>
                                        </p:attrNameLst>
                                      </p:cBhvr>
                                      <p:tavLst>
                                        <p:tav tm="0">
                                          <p:val>
                                            <p:strVal val="#ppt_h"/>
                                          </p:val>
                                        </p:tav>
                                        <p:tav tm="100000">
                                          <p:val>
                                            <p:strVal val="#ppt_h"/>
                                          </p:val>
                                        </p:tav>
                                      </p:tavLst>
                                    </p:anim>
                                  </p:childTnLst>
                                </p:cTn>
                              </p:par>
                              <p:par>
                                <p:cTn id="14" presetID="6"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1600"/>
                                        <p:tgtEl>
                                          <p:spTgt spid="2"/>
                                        </p:tgtEl>
                                      </p:cBhvr>
                                    </p:animEffect>
                                  </p:childTnLst>
                                </p:cTn>
                              </p:par>
                              <p:par>
                                <p:cTn id="17" presetID="21" presetClass="entr" presetSubtype="1"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wheel(1)">
                                      <p:cBhvr>
                                        <p:cTn id="19" dur="16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7817" y="2348880"/>
            <a:ext cx="4176464" cy="2779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988840"/>
            <a:ext cx="3456384"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609600" y="274638"/>
            <a:ext cx="7924800" cy="706090"/>
          </a:xfrm>
        </p:spPr>
        <p:txBody>
          <a:bodyPr>
            <a:normAutofit/>
          </a:bodyPr>
          <a:lstStyle/>
          <a:p>
            <a:pPr algn="ctr"/>
            <a:r>
              <a:rPr lang="en-CA" dirty="0" smtClean="0">
                <a:latin typeface="Charlemagne Std Bold"/>
                <a:cs typeface="Charlemagne Std Bold"/>
              </a:rPr>
              <a:t>What can Gene editing Do?</a:t>
            </a:r>
            <a:endParaRPr lang="en-CA" dirty="0">
              <a:latin typeface="Charlemagne Std Bold"/>
              <a:cs typeface="Charlemagne Std Bold"/>
            </a:endParaRPr>
          </a:p>
        </p:txBody>
      </p:sp>
      <p:sp>
        <p:nvSpPr>
          <p:cNvPr id="8" name="Right Arrow 7"/>
          <p:cNvSpPr/>
          <p:nvPr/>
        </p:nvSpPr>
        <p:spPr>
          <a:xfrm>
            <a:off x="3851920" y="3284984"/>
            <a:ext cx="1080120" cy="576064"/>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7498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par>
                                <p:cTn id="9" presetID="16" presetClass="entr" presetSubtype="21" fill="hold" nodeType="with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barn(inVertical)">
                                      <p:cBhvr>
                                        <p:cTn id="11" dur="500"/>
                                        <p:tgtEl>
                                          <p:spTgt spid="205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052736"/>
            <a:ext cx="3888432" cy="4769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609600" y="274638"/>
            <a:ext cx="7924800" cy="706090"/>
          </a:xfrm>
        </p:spPr>
        <p:txBody>
          <a:bodyPr>
            <a:normAutofit/>
          </a:bodyPr>
          <a:lstStyle/>
          <a:p>
            <a:pPr algn="ctr"/>
            <a:r>
              <a:rPr lang="en-CA" dirty="0" smtClean="0">
                <a:latin typeface="Charlemagne Std Bold"/>
                <a:cs typeface="Charlemagne Std Bold"/>
              </a:rPr>
              <a:t>What can Gene editing Do?</a:t>
            </a:r>
            <a:endParaRPr lang="en-CA" dirty="0">
              <a:latin typeface="Charlemagne Std Bold"/>
              <a:cs typeface="Charlemagne Std Bold"/>
            </a:endParaRPr>
          </a:p>
        </p:txBody>
      </p:sp>
    </p:spTree>
    <p:extLst>
      <p:ext uri="{BB962C8B-B14F-4D97-AF65-F5344CB8AC3E}">
        <p14:creationId xmlns:p14="http://schemas.microsoft.com/office/powerpoint/2010/main" val="3633615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706090"/>
          </a:xfrm>
        </p:spPr>
        <p:txBody>
          <a:bodyPr/>
          <a:lstStyle/>
          <a:p>
            <a:pPr algn="ctr"/>
            <a:r>
              <a:rPr lang="en-CA" dirty="0" smtClean="0">
                <a:latin typeface="Charlemagne Std Bold"/>
                <a:cs typeface="Charlemagne Std Bold"/>
              </a:rPr>
              <a:t>Just one nucleotide diff!</a:t>
            </a:r>
            <a:endParaRPr lang="en-CA" dirty="0">
              <a:latin typeface="Charlemagne Std Bold"/>
              <a:cs typeface="Charlemagne Std Bold"/>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84784"/>
            <a:ext cx="3744416" cy="465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647"/>
          <a:stretch/>
        </p:blipFill>
        <p:spPr bwMode="auto">
          <a:xfrm>
            <a:off x="4572001" y="1484786"/>
            <a:ext cx="3312368" cy="467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43524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1000"/>
                                        <p:tgtEl>
                                          <p:spTgt spid="3074"/>
                                        </p:tgtEl>
                                      </p:cBhvr>
                                    </p:animEffect>
                                    <p:anim calcmode="lin" valueType="num">
                                      <p:cBhvr>
                                        <p:cTn id="11" dur="1000" fill="hold"/>
                                        <p:tgtEl>
                                          <p:spTgt spid="3074"/>
                                        </p:tgtEl>
                                        <p:attrNameLst>
                                          <p:attrName>ppt_x</p:attrName>
                                        </p:attrNameLst>
                                      </p:cBhvr>
                                      <p:tavLst>
                                        <p:tav tm="0">
                                          <p:val>
                                            <p:strVal val="#ppt_x"/>
                                          </p:val>
                                        </p:tav>
                                        <p:tav tm="100000">
                                          <p:val>
                                            <p:strVal val="#ppt_x"/>
                                          </p:val>
                                        </p:tav>
                                      </p:tavLst>
                                    </p:anim>
                                    <p:anim calcmode="lin" valueType="num">
                                      <p:cBhvr>
                                        <p:cTn id="12" dur="1000" fill="hold"/>
                                        <p:tgtEl>
                                          <p:spTgt spid="307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barn(inVertical)">
                                      <p:cBhvr>
                                        <p:cTn id="15"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t="4000" b="4000"/>
          <a:stretch>
            <a:fillRect/>
          </a:stretch>
        </p:blipFill>
        <p:spPr bwMode="auto">
          <a:xfrm>
            <a:off x="251521" y="1124744"/>
            <a:ext cx="8736971"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noGrp="1"/>
          </p:cNvSpPr>
          <p:nvPr>
            <p:ph type="title"/>
          </p:nvPr>
        </p:nvSpPr>
        <p:spPr>
          <a:xfrm>
            <a:off x="609600" y="274638"/>
            <a:ext cx="7924800" cy="706090"/>
          </a:xfrm>
        </p:spPr>
        <p:txBody>
          <a:bodyPr/>
          <a:lstStyle/>
          <a:p>
            <a:pPr algn="ctr"/>
            <a:r>
              <a:rPr lang="en-CA" dirty="0" smtClean="0">
                <a:latin typeface="Charlemagne Std Bold"/>
                <a:cs typeface="Charlemagne Std Bold"/>
              </a:rPr>
              <a:t>Just one nucleotide diff!</a:t>
            </a:r>
            <a:endParaRPr lang="en-CA" dirty="0">
              <a:latin typeface="Charlemagne Std Bold"/>
              <a:cs typeface="Charlemagne Std Bold"/>
            </a:endParaRPr>
          </a:p>
        </p:txBody>
      </p:sp>
      <p:sp>
        <p:nvSpPr>
          <p:cNvPr id="2" name="Right Arrow 1"/>
          <p:cNvSpPr/>
          <p:nvPr/>
        </p:nvSpPr>
        <p:spPr>
          <a:xfrm>
            <a:off x="3779912" y="2780928"/>
            <a:ext cx="1440160" cy="50405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Left Arrow 4"/>
          <p:cNvSpPr/>
          <p:nvPr/>
        </p:nvSpPr>
        <p:spPr>
          <a:xfrm>
            <a:off x="3779912" y="3501008"/>
            <a:ext cx="1440160" cy="64807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64410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3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616" y="620689"/>
            <a:ext cx="7032694" cy="646331"/>
          </a:xfrm>
          <a:prstGeom prst="rect">
            <a:avLst/>
          </a:prstGeom>
        </p:spPr>
        <p:txBody>
          <a:bodyPr wrap="none">
            <a:spAutoFit/>
          </a:bodyPr>
          <a:lstStyle/>
          <a:p>
            <a:r>
              <a:rPr lang="en-CA" sz="3600" dirty="0" smtClean="0">
                <a:solidFill>
                  <a:srgbClr val="FFFFFF"/>
                </a:solidFill>
                <a:latin typeface="David" panose="020E0502060401010101" pitchFamily="34" charset="-79"/>
                <a:cs typeface="David" panose="020E0502060401010101" pitchFamily="34" charset="-79"/>
              </a:rPr>
              <a:t>And now for those in attendance here</a:t>
            </a:r>
            <a:endParaRPr lang="en-CA" sz="3600" dirty="0">
              <a:solidFill>
                <a:srgbClr val="FFFFFF"/>
              </a:solidFill>
              <a:latin typeface="David" panose="020E0502060401010101" pitchFamily="34" charset="-79"/>
              <a:cs typeface="David" panose="020E0502060401010101" pitchFamily="34" charset="-79"/>
            </a:endParaRPr>
          </a:p>
        </p:txBody>
      </p:sp>
      <p:sp>
        <p:nvSpPr>
          <p:cNvPr id="4" name="Rectangle 3"/>
          <p:cNvSpPr/>
          <p:nvPr/>
        </p:nvSpPr>
        <p:spPr>
          <a:xfrm>
            <a:off x="539553" y="1556794"/>
            <a:ext cx="8263801" cy="646331"/>
          </a:xfrm>
          <a:prstGeom prst="rect">
            <a:avLst/>
          </a:prstGeom>
        </p:spPr>
        <p:txBody>
          <a:bodyPr wrap="none">
            <a:spAutoFit/>
          </a:bodyPr>
          <a:lstStyle/>
          <a:p>
            <a:r>
              <a:rPr lang="en-CA" sz="3600" dirty="0" smtClean="0">
                <a:solidFill>
                  <a:srgbClr val="FFFFFF"/>
                </a:solidFill>
                <a:latin typeface="David" panose="020E0502060401010101" pitchFamily="34" charset="-79"/>
                <a:cs typeface="David" panose="020E0502060401010101" pitchFamily="34" charset="-79"/>
              </a:rPr>
              <a:t>And millions of spectators around the world</a:t>
            </a:r>
            <a:endParaRPr lang="en-CA" sz="3600" dirty="0">
              <a:solidFill>
                <a:srgbClr val="FFFFFF"/>
              </a:solidFill>
              <a:latin typeface="David" panose="020E0502060401010101" pitchFamily="34" charset="-79"/>
              <a:cs typeface="David" panose="020E0502060401010101" pitchFamily="34" charset="-79"/>
            </a:endParaRPr>
          </a:p>
        </p:txBody>
      </p:sp>
      <p:sp>
        <p:nvSpPr>
          <p:cNvPr id="5" name="Rectangle 4"/>
          <p:cNvSpPr/>
          <p:nvPr/>
        </p:nvSpPr>
        <p:spPr>
          <a:xfrm>
            <a:off x="2051721" y="2492896"/>
            <a:ext cx="4585100" cy="523220"/>
          </a:xfrm>
          <a:prstGeom prst="rect">
            <a:avLst/>
          </a:prstGeom>
        </p:spPr>
        <p:txBody>
          <a:bodyPr wrap="none">
            <a:spAutoFit/>
          </a:bodyPr>
          <a:lstStyle/>
          <a:p>
            <a:pPr algn="ctr"/>
            <a:r>
              <a:rPr lang="en-CA" sz="2800" dirty="0" smtClean="0">
                <a:solidFill>
                  <a:srgbClr val="FFFFFF"/>
                </a:solidFill>
                <a:latin typeface="David" panose="020E0502060401010101" pitchFamily="34" charset="-79"/>
                <a:cs typeface="David" panose="020E0502060401010101" pitchFamily="34" charset="-79"/>
              </a:rPr>
              <a:t>LADIES AND GENTLEMEN</a:t>
            </a:r>
            <a:endParaRPr lang="en-CA" sz="2800" dirty="0">
              <a:solidFill>
                <a:srgbClr val="FFFFFF"/>
              </a:solidFill>
              <a:latin typeface="David" panose="020E0502060401010101" pitchFamily="34" charset="-79"/>
              <a:cs typeface="David" panose="020E0502060401010101" pitchFamily="34" charset="-79"/>
            </a:endParaRPr>
          </a:p>
        </p:txBody>
      </p:sp>
      <p:sp>
        <p:nvSpPr>
          <p:cNvPr id="6" name="Rectangle 5"/>
          <p:cNvSpPr/>
          <p:nvPr/>
        </p:nvSpPr>
        <p:spPr>
          <a:xfrm>
            <a:off x="1259632" y="3429002"/>
            <a:ext cx="6635150" cy="646331"/>
          </a:xfrm>
          <a:prstGeom prst="rect">
            <a:avLst/>
          </a:prstGeom>
        </p:spPr>
        <p:txBody>
          <a:bodyPr wrap="none">
            <a:spAutoFit/>
          </a:bodyPr>
          <a:lstStyle/>
          <a:p>
            <a:pPr algn="ctr"/>
            <a:r>
              <a:rPr lang="en-CA" sz="3600" dirty="0" smtClean="0">
                <a:solidFill>
                  <a:srgbClr val="FFFFFF"/>
                </a:solidFill>
                <a:latin typeface="David" panose="020E0502060401010101" pitchFamily="34" charset="-79"/>
                <a:cs typeface="David" panose="020E0502060401010101" pitchFamily="34" charset="-79"/>
              </a:rPr>
              <a:t>FROM VITILO, MANI, GREECE</a:t>
            </a:r>
            <a:endParaRPr lang="en-CA" sz="3600" dirty="0">
              <a:solidFill>
                <a:srgbClr val="FFFFFF"/>
              </a:solidFill>
              <a:latin typeface="David" panose="020E0502060401010101" pitchFamily="34" charset="-79"/>
              <a:cs typeface="David" panose="020E0502060401010101" pitchFamily="34" charset="-79"/>
            </a:endParaRPr>
          </a:p>
        </p:txBody>
      </p:sp>
      <p:sp>
        <p:nvSpPr>
          <p:cNvPr id="7" name="Rectangle 6"/>
          <p:cNvSpPr/>
          <p:nvPr/>
        </p:nvSpPr>
        <p:spPr>
          <a:xfrm>
            <a:off x="1753445" y="4797154"/>
            <a:ext cx="5575564" cy="646331"/>
          </a:xfrm>
          <a:prstGeom prst="rect">
            <a:avLst/>
          </a:prstGeom>
        </p:spPr>
        <p:txBody>
          <a:bodyPr wrap="none">
            <a:spAutoFit/>
          </a:bodyPr>
          <a:lstStyle/>
          <a:p>
            <a:pPr algn="ctr"/>
            <a:r>
              <a:rPr lang="en-CA" sz="3600" dirty="0" smtClean="0">
                <a:solidFill>
                  <a:srgbClr val="FFFFFF"/>
                </a:solidFill>
                <a:latin typeface="Imprint MT Shadow" panose="04020605060303030202" pitchFamily="82" charset="0"/>
                <a:cs typeface="Charlemagne Std Bold"/>
              </a:rPr>
              <a:t>Let’s Get Ready to Rumble</a:t>
            </a:r>
            <a:endParaRPr lang="en-CA" sz="3600" dirty="0">
              <a:solidFill>
                <a:srgbClr val="FFFFFF"/>
              </a:solidFill>
              <a:latin typeface="Imprint MT Shadow" panose="04020605060303030202" pitchFamily="82" charset="0"/>
              <a:cs typeface="Charlemagne Std Bold"/>
            </a:endParaRPr>
          </a:p>
        </p:txBody>
      </p:sp>
      <p:pic>
        <p:nvPicPr>
          <p:cNvPr id="9" name="Eye of the Tiger.mp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7544" y="5661248"/>
            <a:ext cx="812800" cy="812800"/>
          </a:xfrm>
          <a:prstGeom prst="rect">
            <a:avLst/>
          </a:prstGeom>
        </p:spPr>
      </p:pic>
    </p:spTree>
    <p:extLst>
      <p:ext uri="{BB962C8B-B14F-4D97-AF65-F5344CB8AC3E}">
        <p14:creationId xmlns:p14="http://schemas.microsoft.com/office/powerpoint/2010/main" val="726092627"/>
      </p:ext>
    </p:extLst>
  </p:cSld>
  <p:clrMapOvr>
    <a:masterClrMapping/>
  </p:clrMapOvr>
  <mc:AlternateContent xmlns:mc="http://schemas.openxmlformats.org/markup-compatibility/2006" xmlns:p14="http://schemas.microsoft.com/office/powerpoint/2010/main">
    <mc:Choice Requires="p14">
      <p:transition spd="slow" p14:dur="2000" advClick="0" advTm="38000">
        <p14:prism isContent="1"/>
      </p:transition>
    </mc:Choice>
    <mc:Fallback xmlns="">
      <p:transition spd="slow" advClick="0" advTm="3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2" presetClass="entr" presetSubtype="4" fill="hold" grpId="0" nodeType="withEffect">
                                  <p:stCondLst>
                                    <p:cond delay="100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p:tgtEl>
                                          <p:spTgt spid="2"/>
                                        </p:tgtEl>
                                        <p:attrNameLst>
                                          <p:attrName>ppt_y</p:attrName>
                                        </p:attrNameLst>
                                      </p:cBhvr>
                                      <p:tavLst>
                                        <p:tav tm="0">
                                          <p:val>
                                            <p:strVal val="#ppt_y+#ppt_h*1.125000"/>
                                          </p:val>
                                        </p:tav>
                                        <p:tav tm="100000">
                                          <p:val>
                                            <p:strVal val="#ppt_y"/>
                                          </p:val>
                                        </p:tav>
                                      </p:tavLst>
                                    </p:anim>
                                    <p:animEffect transition="in" filter="wipe(up)">
                                      <p:cBhvr>
                                        <p:cTn id="10" dur="500"/>
                                        <p:tgtEl>
                                          <p:spTgt spid="2"/>
                                        </p:tgtEl>
                                      </p:cBhvr>
                                    </p:animEffect>
                                  </p:childTnLst>
                                </p:cTn>
                              </p:par>
                              <p:par>
                                <p:cTn id="11" presetID="55" presetClass="entr" presetSubtype="0" fill="hold" grpId="0" nodeType="withEffect">
                                  <p:stCondLst>
                                    <p:cond delay="1650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4">
                                            <p:txEl>
                                              <p:pRg st="0" end="0"/>
                                            </p:txEl>
                                          </p:spTgt>
                                        </p:tgtEl>
                                      </p:cBhvr>
                                    </p:animEffect>
                                  </p:childTnLst>
                                </p:cTn>
                              </p:par>
                              <p:par>
                                <p:cTn id="16" presetID="14" presetClass="entr" presetSubtype="10" fill="hold" nodeType="withEffect">
                                  <p:stCondLst>
                                    <p:cond delay="2250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8" dur="500"/>
                                        <p:tgtEl>
                                          <p:spTgt spid="5">
                                            <p:txEl>
                                              <p:pRg st="0" end="0"/>
                                            </p:txEl>
                                          </p:spTgt>
                                        </p:tgtEl>
                                      </p:cBhvr>
                                    </p:animEffect>
                                  </p:childTnLst>
                                </p:cTn>
                              </p:par>
                              <p:par>
                                <p:cTn id="19" presetID="26" presetClass="entr" presetSubtype="0" fill="hold" nodeType="withEffect">
                                  <p:stCondLst>
                                    <p:cond delay="2540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down)">
                                      <p:cBhvr>
                                        <p:cTn id="21" dur="580">
                                          <p:stCondLst>
                                            <p:cond delay="0"/>
                                          </p:stCondLst>
                                        </p:cTn>
                                        <p:tgtEl>
                                          <p:spTgt spid="6">
                                            <p:txEl>
                                              <p:pRg st="0" end="0"/>
                                            </p:txEl>
                                          </p:spTgt>
                                        </p:tgtEl>
                                      </p:cBhvr>
                                    </p:animEffect>
                                    <p:anim calcmode="lin" valueType="num">
                                      <p:cBhvr>
                                        <p:cTn id="22"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6">
                                            <p:txEl>
                                              <p:pRg st="0" end="0"/>
                                            </p:txEl>
                                          </p:spTgt>
                                        </p:tgtEl>
                                      </p:cBhvr>
                                      <p:to x="100000" y="60000"/>
                                    </p:animScale>
                                    <p:animScale>
                                      <p:cBhvr>
                                        <p:cTn id="28" dur="166" decel="50000">
                                          <p:stCondLst>
                                            <p:cond delay="676"/>
                                          </p:stCondLst>
                                        </p:cTn>
                                        <p:tgtEl>
                                          <p:spTgt spid="6">
                                            <p:txEl>
                                              <p:pRg st="0" end="0"/>
                                            </p:txEl>
                                          </p:spTgt>
                                        </p:tgtEl>
                                      </p:cBhvr>
                                      <p:to x="100000" y="100000"/>
                                    </p:animScale>
                                    <p:animScale>
                                      <p:cBhvr>
                                        <p:cTn id="29" dur="26">
                                          <p:stCondLst>
                                            <p:cond delay="1312"/>
                                          </p:stCondLst>
                                        </p:cTn>
                                        <p:tgtEl>
                                          <p:spTgt spid="6">
                                            <p:txEl>
                                              <p:pRg st="0" end="0"/>
                                            </p:txEl>
                                          </p:spTgt>
                                        </p:tgtEl>
                                      </p:cBhvr>
                                      <p:to x="100000" y="80000"/>
                                    </p:animScale>
                                    <p:animScale>
                                      <p:cBhvr>
                                        <p:cTn id="30" dur="166" decel="50000">
                                          <p:stCondLst>
                                            <p:cond delay="1338"/>
                                          </p:stCondLst>
                                        </p:cTn>
                                        <p:tgtEl>
                                          <p:spTgt spid="6">
                                            <p:txEl>
                                              <p:pRg st="0" end="0"/>
                                            </p:txEl>
                                          </p:spTgt>
                                        </p:tgtEl>
                                      </p:cBhvr>
                                      <p:to x="100000" y="100000"/>
                                    </p:animScale>
                                    <p:animScale>
                                      <p:cBhvr>
                                        <p:cTn id="31" dur="26">
                                          <p:stCondLst>
                                            <p:cond delay="1642"/>
                                          </p:stCondLst>
                                        </p:cTn>
                                        <p:tgtEl>
                                          <p:spTgt spid="6">
                                            <p:txEl>
                                              <p:pRg st="0" end="0"/>
                                            </p:txEl>
                                          </p:spTgt>
                                        </p:tgtEl>
                                      </p:cBhvr>
                                      <p:to x="100000" y="90000"/>
                                    </p:animScale>
                                    <p:animScale>
                                      <p:cBhvr>
                                        <p:cTn id="32" dur="166" decel="50000">
                                          <p:stCondLst>
                                            <p:cond delay="1668"/>
                                          </p:stCondLst>
                                        </p:cTn>
                                        <p:tgtEl>
                                          <p:spTgt spid="6">
                                            <p:txEl>
                                              <p:pRg st="0" end="0"/>
                                            </p:txEl>
                                          </p:spTgt>
                                        </p:tgtEl>
                                      </p:cBhvr>
                                      <p:to x="100000" y="100000"/>
                                    </p:animScale>
                                    <p:animScale>
                                      <p:cBhvr>
                                        <p:cTn id="33" dur="26">
                                          <p:stCondLst>
                                            <p:cond delay="1808"/>
                                          </p:stCondLst>
                                        </p:cTn>
                                        <p:tgtEl>
                                          <p:spTgt spid="6">
                                            <p:txEl>
                                              <p:pRg st="0" end="0"/>
                                            </p:txEl>
                                          </p:spTgt>
                                        </p:tgtEl>
                                      </p:cBhvr>
                                      <p:to x="100000" y="95000"/>
                                    </p:animScale>
                                    <p:animScale>
                                      <p:cBhvr>
                                        <p:cTn id="34" dur="166" decel="50000">
                                          <p:stCondLst>
                                            <p:cond delay="1834"/>
                                          </p:stCondLst>
                                        </p:cTn>
                                        <p:tgtEl>
                                          <p:spTgt spid="6">
                                            <p:txEl>
                                              <p:pRg st="0" end="0"/>
                                            </p:txEl>
                                          </p:spTgt>
                                        </p:tgtEl>
                                      </p:cBhvr>
                                      <p:to x="100000" y="100000"/>
                                    </p:animScale>
                                  </p:childTnLst>
                                </p:cTn>
                              </p:par>
                              <p:par>
                                <p:cTn id="35" presetID="27" presetClass="emph" presetSubtype="0" fill="remove" nodeType="withEffect">
                                  <p:stCondLst>
                                    <p:cond delay="30200"/>
                                  </p:stCondLst>
                                  <p:childTnLst>
                                    <p:animClr clrSpc="rgb" dir="cw">
                                      <p:cBhvr override="childStyle">
                                        <p:cTn id="36" dur="500" autoRev="1" fill="remove"/>
                                        <p:tgtEl>
                                          <p:spTgt spid="6">
                                            <p:txEl>
                                              <p:pRg st="0" end="0"/>
                                            </p:txEl>
                                          </p:spTgt>
                                        </p:tgtEl>
                                        <p:attrNameLst>
                                          <p:attrName>style.color</p:attrName>
                                        </p:attrNameLst>
                                      </p:cBhvr>
                                      <p:to>
                                        <a:srgbClr val="FF0000"/>
                                      </p:to>
                                    </p:animClr>
                                    <p:animClr clrSpc="rgb" dir="cw">
                                      <p:cBhvr>
                                        <p:cTn id="37" dur="500" autoRev="1" fill="remove"/>
                                        <p:tgtEl>
                                          <p:spTgt spid="6">
                                            <p:txEl>
                                              <p:pRg st="0" end="0"/>
                                            </p:txEl>
                                          </p:spTgt>
                                        </p:tgtEl>
                                        <p:attrNameLst>
                                          <p:attrName>fillcolor</p:attrName>
                                        </p:attrNameLst>
                                      </p:cBhvr>
                                      <p:to>
                                        <a:srgbClr val="FF0000"/>
                                      </p:to>
                                    </p:animClr>
                                    <p:set>
                                      <p:cBhvr>
                                        <p:cTn id="38" dur="500" autoRev="1" fill="remove"/>
                                        <p:tgtEl>
                                          <p:spTgt spid="6">
                                            <p:txEl>
                                              <p:pRg st="0" end="0"/>
                                            </p:txEl>
                                          </p:spTgt>
                                        </p:tgtEl>
                                        <p:attrNameLst>
                                          <p:attrName>fill.type</p:attrName>
                                        </p:attrNameLst>
                                      </p:cBhvr>
                                      <p:to>
                                        <p:strVal val="solid"/>
                                      </p:to>
                                    </p:set>
                                    <p:set>
                                      <p:cBhvr>
                                        <p:cTn id="39" dur="500" autoRev="1" fill="remove"/>
                                        <p:tgtEl>
                                          <p:spTgt spid="6">
                                            <p:txEl>
                                              <p:pRg st="0" end="0"/>
                                            </p:txEl>
                                          </p:spTgt>
                                        </p:tgtEl>
                                        <p:attrNameLst>
                                          <p:attrName>fill.on</p:attrName>
                                        </p:attrNameLst>
                                      </p:cBhvr>
                                      <p:to>
                                        <p:strVal val="true"/>
                                      </p:to>
                                    </p:set>
                                  </p:childTnLst>
                                </p:cTn>
                              </p:par>
                              <p:par>
                                <p:cTn id="40" presetID="35" presetClass="entr" presetSubtype="0" fill="hold" nodeType="withEffect">
                                  <p:stCondLst>
                                    <p:cond delay="32300"/>
                                  </p:stCondLst>
                                  <p:iterate type="lt">
                                    <p:tmPct val="0"/>
                                  </p:iterate>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2000"/>
                                        <p:tgtEl>
                                          <p:spTgt spid="7">
                                            <p:txEl>
                                              <p:pRg st="0" end="0"/>
                                            </p:txEl>
                                          </p:spTgt>
                                        </p:tgtEl>
                                      </p:cBhvr>
                                    </p:animEffect>
                                    <p:anim calcmode="lin" valueType="num">
                                      <p:cBhvr>
                                        <p:cTn id="43" dur="2000" fill="hold"/>
                                        <p:tgtEl>
                                          <p:spTgt spid="7">
                                            <p:txEl>
                                              <p:pRg st="0" end="0"/>
                                            </p:txEl>
                                          </p:spTgt>
                                        </p:tgtEl>
                                        <p:attrNameLst>
                                          <p:attrName>style.rotation</p:attrName>
                                        </p:attrNameLst>
                                      </p:cBhvr>
                                      <p:tavLst>
                                        <p:tav tm="0">
                                          <p:val>
                                            <p:fltVal val="720"/>
                                          </p:val>
                                        </p:tav>
                                        <p:tav tm="100000">
                                          <p:val>
                                            <p:fltVal val="0"/>
                                          </p:val>
                                        </p:tav>
                                      </p:tavLst>
                                    </p:anim>
                                    <p:anim calcmode="lin" valueType="num">
                                      <p:cBhvr>
                                        <p:cTn id="44" dur="2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45" dur="2000" fill="hold"/>
                                        <p:tgtEl>
                                          <p:spTgt spid="7">
                                            <p:txEl>
                                              <p:pRg st="0" end="0"/>
                                            </p:txEl>
                                          </p:spTgt>
                                        </p:tgtEl>
                                        <p:attrNameLst>
                                          <p:attrName>ppt_w</p:attrName>
                                        </p:attrNameLst>
                                      </p:cBhvr>
                                      <p:tavLst>
                                        <p:tav tm="0">
                                          <p:val>
                                            <p:fltVal val="0"/>
                                          </p:val>
                                        </p:tav>
                                        <p:tav tm="100000">
                                          <p:val>
                                            <p:strVal val="#ppt_w"/>
                                          </p:val>
                                        </p:tav>
                                      </p:tavLst>
                                    </p:anim>
                                  </p:childTnLst>
                                </p:cTn>
                              </p:par>
                              <p:par>
                                <p:cTn id="46" presetID="16" presetClass="emph" presetSubtype="0" fill="hold" nodeType="withEffect">
                                  <p:stCondLst>
                                    <p:cond delay="35600"/>
                                  </p:stCondLst>
                                  <p:iterate type="lt">
                                    <p:tmPct val="4000"/>
                                  </p:iterate>
                                  <p:childTnLst>
                                    <p:set>
                                      <p:cBhvr override="childStyle">
                                        <p:cTn id="47" dur="500" fill="hold"/>
                                        <p:tgtEl>
                                          <p:spTgt spid="7">
                                            <p:txEl>
                                              <p:pRg st="0" end="0"/>
                                            </p:txEl>
                                          </p:spTgt>
                                        </p:tgtEl>
                                        <p:attrNameLst>
                                          <p:attrName>style.color</p:attrName>
                                        </p:attrNameLst>
                                      </p:cBhvr>
                                      <p:to>
                                        <p:clrVal>
                                          <a:srgbClr val="FF0000"/>
                                        </p:clrVal>
                                      </p:to>
                                    </p:set>
                                    <p:set>
                                      <p:cBhvr>
                                        <p:cTn id="48" dur="500" fill="hold"/>
                                        <p:tgtEl>
                                          <p:spTgt spid="7">
                                            <p:txEl>
                                              <p:pRg st="0" end="0"/>
                                            </p:txEl>
                                          </p:spTgt>
                                        </p:tgtEl>
                                        <p:attrNameLst>
                                          <p:attrName>fillcolor</p:attrName>
                                        </p:attrNameLst>
                                      </p:cBhvr>
                                      <p:to>
                                        <p:clrVal>
                                          <a:srgbClr val="FF0000"/>
                                        </p:clrVal>
                                      </p:to>
                                    </p:set>
                                    <p:set>
                                      <p:cBhvr>
                                        <p:cTn id="49" dur="500" fill="hold"/>
                                        <p:tgtEl>
                                          <p:spTgt spid="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showWhenStopped="0">
                <p:cTn id="50" fill="hold" display="0">
                  <p:stCondLst>
                    <p:cond delay="indefinite"/>
                  </p:stCondLst>
                  <p:endCondLst>
                    <p:cond evt="onStopAudio" delay="0">
                      <p:tgtEl>
                        <p:sldTgt/>
                      </p:tgtEl>
                    </p:cond>
                  </p:endCondLst>
                </p:cTn>
                <p:tgtEl>
                  <p:spTgt spid="9"/>
                </p:tgtEl>
              </p:cMediaNode>
            </p:audio>
          </p:childTnLst>
        </p:cTn>
      </p:par>
    </p:tnLst>
    <p:bldLst>
      <p:bldP spid="2" grpId="0"/>
      <p:bldP spid="4"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194667_955007744550860_1922844009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1" y="1549239"/>
            <a:ext cx="7883815" cy="5282156"/>
          </a:xfrm>
          <a:prstGeom prst="rect">
            <a:avLst/>
          </a:prstGeom>
        </p:spPr>
      </p:pic>
      <p:sp>
        <p:nvSpPr>
          <p:cNvPr id="7" name="Rectangle 6"/>
          <p:cNvSpPr/>
          <p:nvPr/>
        </p:nvSpPr>
        <p:spPr>
          <a:xfrm>
            <a:off x="0" y="188642"/>
            <a:ext cx="9144000" cy="646331"/>
          </a:xfrm>
          <a:prstGeom prst="rect">
            <a:avLst/>
          </a:prstGeom>
        </p:spPr>
        <p:txBody>
          <a:bodyPr wrap="square">
            <a:spAutoFit/>
          </a:bodyPr>
          <a:lstStyle/>
          <a:p>
            <a:pPr algn="ctr"/>
            <a:r>
              <a:rPr lang="en-US" sz="3600" dirty="0" smtClean="0">
                <a:latin typeface="Imprint MT Shadow" panose="04020605060303030202" pitchFamily="82" charset="0"/>
                <a:cs typeface="David" panose="020E0502060401010101" pitchFamily="34" charset="-79"/>
              </a:rPr>
              <a:t>A word of caution</a:t>
            </a:r>
            <a:endParaRPr lang="en-US" sz="3600" dirty="0">
              <a:latin typeface="Imprint MT Shadow" panose="04020605060303030202" pitchFamily="82" charset="0"/>
              <a:cs typeface="David" panose="020E0502060401010101" pitchFamily="34" charset="-79"/>
            </a:endParaRPr>
          </a:p>
        </p:txBody>
      </p:sp>
      <p:sp>
        <p:nvSpPr>
          <p:cNvPr id="8" name="TextBox 7"/>
          <p:cNvSpPr txBox="1"/>
          <p:nvPr/>
        </p:nvSpPr>
        <p:spPr>
          <a:xfrm>
            <a:off x="179513" y="836712"/>
            <a:ext cx="8784976" cy="584776"/>
          </a:xfrm>
          <a:prstGeom prst="rect">
            <a:avLst/>
          </a:prstGeom>
          <a:noFill/>
        </p:spPr>
        <p:txBody>
          <a:bodyPr wrap="square" rtlCol="0">
            <a:spAutoFit/>
          </a:bodyPr>
          <a:lstStyle/>
          <a:p>
            <a:pPr algn="ctr"/>
            <a:r>
              <a:rPr lang="en-US" sz="3200" dirty="0" smtClean="0">
                <a:latin typeface="David" panose="020E0502060401010101" pitchFamily="34" charset="-79"/>
                <a:cs typeface="David" panose="020E0502060401010101" pitchFamily="34" charset="-79"/>
              </a:rPr>
              <a:t>After the bout the contestants may look like this..</a:t>
            </a:r>
            <a:endParaRPr lang="en-US" sz="32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8191348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2"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8000" fill="hold"/>
                                        <p:tgtEl>
                                          <p:spTgt spid="7"/>
                                        </p:tgtEl>
                                        <p:attrNameLst>
                                          <p:attrName>ppt_w</p:attrName>
                                        </p:attrNameLst>
                                      </p:cBhvr>
                                      <p:tavLst>
                                        <p:tav tm="0">
                                          <p:val>
                                            <p:fltVal val="0"/>
                                          </p:val>
                                        </p:tav>
                                        <p:tav tm="100000">
                                          <p:val>
                                            <p:strVal val="#ppt_w"/>
                                          </p:val>
                                        </p:tav>
                                      </p:tavLst>
                                    </p:anim>
                                    <p:anim calcmode="lin" valueType="num">
                                      <p:cBhvr>
                                        <p:cTn id="8" dur="8000" fill="hold"/>
                                        <p:tgtEl>
                                          <p:spTgt spid="7"/>
                                        </p:tgtEl>
                                        <p:attrNameLst>
                                          <p:attrName>ppt_h</p:attrName>
                                        </p:attrNameLst>
                                      </p:cBhvr>
                                      <p:tavLst>
                                        <p:tav tm="0">
                                          <p:val>
                                            <p:fltVal val="0"/>
                                          </p:val>
                                        </p:tav>
                                        <p:tav tm="100000">
                                          <p:val>
                                            <p:strVal val="#ppt_h"/>
                                          </p:val>
                                        </p:tav>
                                      </p:tavLst>
                                    </p:anim>
                                    <p:anim calcmode="lin" valueType="num">
                                      <p:cBhvr>
                                        <p:cTn id="9" dur="8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8000" fill="hold"/>
                                        <p:tgtEl>
                                          <p:spTgt spid="7"/>
                                        </p:tgtEl>
                                        <p:attrNameLst>
                                          <p:attrName>ppt_y</p:attrName>
                                        </p:attrNameLst>
                                      </p:cBhvr>
                                      <p:tavLst>
                                        <p:tav tm="0" fmla="#ppt_y+(sin(-2*pi*(1-$))*-#ppt_x+cos(-2*pi*(1-$))*(1-#ppt_y))*(1-$)">
                                          <p:val>
                                            <p:fltVal val="0"/>
                                          </p:val>
                                        </p:tav>
                                        <p:tav tm="100000">
                                          <p:val>
                                            <p:fltVal val="1"/>
                                          </p:val>
                                        </p:tav>
                                      </p:tavLst>
                                    </p:anim>
                                  </p:childTnLst>
                                </p:cTn>
                              </p:par>
                              <p:par>
                                <p:cTn id="11" presetID="18" presetClass="entr" presetSubtype="12" fill="hold" grpId="1" nodeType="withEffect">
                                  <p:stCondLst>
                                    <p:cond delay="200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2000"/>
                                        <p:tgtEl>
                                          <p:spTgt spid="8"/>
                                        </p:tgtEl>
                                      </p:cBhvr>
                                    </p:animEffect>
                                  </p:childTnLst>
                                </p:cTn>
                              </p:par>
                            </p:childTnLst>
                          </p:cTn>
                        </p:par>
                        <p:par>
                          <p:cTn id="14" fill="hold">
                            <p:stCondLst>
                              <p:cond delay="8000"/>
                            </p:stCondLst>
                            <p:childTnLst>
                              <p:par>
                                <p:cTn id="15" presetID="5" presetClass="entr" presetSubtype="10" fill="hold" nodeType="afterEffect">
                                  <p:stCondLst>
                                    <p:cond delay="200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2"/>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332656"/>
            <a:ext cx="7920880" cy="646331"/>
          </a:xfrm>
          <a:prstGeom prst="rect">
            <a:avLst/>
          </a:prstGeom>
          <a:noFill/>
        </p:spPr>
        <p:txBody>
          <a:bodyPr wrap="square" rtlCol="0" anchor="t">
            <a:spAutoFit/>
          </a:bodyPr>
          <a:lstStyle/>
          <a:p>
            <a:pPr algn="ctr"/>
            <a:r>
              <a:rPr lang="en-US" sz="3600" dirty="0" smtClean="0">
                <a:latin typeface="Imprint MT Shadow" panose="04020605060303030202" pitchFamily="82" charset="0"/>
                <a:cs typeface="Charlemagne Std Bold"/>
              </a:rPr>
              <a:t>The theme of the evening</a:t>
            </a:r>
            <a:endParaRPr lang="en-US" sz="3600" dirty="0">
              <a:latin typeface="Imprint MT Shadow" panose="04020605060303030202" pitchFamily="82" charset="0"/>
              <a:cs typeface="Charlemagne Std Bold"/>
            </a:endParaRPr>
          </a:p>
        </p:txBody>
      </p:sp>
      <p:sp>
        <p:nvSpPr>
          <p:cNvPr id="3" name="TextBox 2"/>
          <p:cNvSpPr txBox="1"/>
          <p:nvPr/>
        </p:nvSpPr>
        <p:spPr>
          <a:xfrm>
            <a:off x="683568" y="1484784"/>
            <a:ext cx="7920880" cy="1754327"/>
          </a:xfrm>
          <a:prstGeom prst="rect">
            <a:avLst/>
          </a:prstGeom>
          <a:noFill/>
        </p:spPr>
        <p:txBody>
          <a:bodyPr wrap="square" rtlCol="0" anchor="t">
            <a:spAutoFit/>
          </a:bodyPr>
          <a:lstStyle/>
          <a:p>
            <a:pPr algn="ctr"/>
            <a:r>
              <a:rPr lang="en-CA" sz="5400" dirty="0">
                <a:latin typeface="David" panose="020E0502060401010101" pitchFamily="34" charset="-79"/>
                <a:cs typeface="David" panose="020E0502060401010101" pitchFamily="34" charset="-79"/>
              </a:rPr>
              <a:t>From whole genome sequencing to gene </a:t>
            </a:r>
            <a:r>
              <a:rPr lang="en-CA" sz="5400" dirty="0" smtClean="0">
                <a:latin typeface="David" panose="020E0502060401010101" pitchFamily="34" charset="-79"/>
                <a:cs typeface="David" panose="020E0502060401010101" pitchFamily="34" charset="-79"/>
              </a:rPr>
              <a:t>editing</a:t>
            </a:r>
            <a:endParaRPr lang="en-CA" sz="5400" dirty="0">
              <a:latin typeface="David" panose="020E0502060401010101" pitchFamily="34" charset="-79"/>
              <a:cs typeface="David" panose="020E0502060401010101" pitchFamily="34" charset="-79"/>
            </a:endParaRPr>
          </a:p>
        </p:txBody>
      </p:sp>
      <p:sp>
        <p:nvSpPr>
          <p:cNvPr id="4" name="TextBox 3"/>
          <p:cNvSpPr txBox="1"/>
          <p:nvPr/>
        </p:nvSpPr>
        <p:spPr>
          <a:xfrm>
            <a:off x="827585" y="3927473"/>
            <a:ext cx="7920880" cy="923330"/>
          </a:xfrm>
          <a:prstGeom prst="rect">
            <a:avLst/>
          </a:prstGeom>
          <a:noFill/>
        </p:spPr>
        <p:txBody>
          <a:bodyPr wrap="square" rtlCol="0" anchor="t">
            <a:spAutoFit/>
          </a:bodyPr>
          <a:lstStyle/>
          <a:p>
            <a:pPr algn="ctr"/>
            <a:r>
              <a:rPr lang="en-CA" sz="5400" dirty="0" smtClean="0">
                <a:latin typeface="David" panose="020E0502060401010101" pitchFamily="34" charset="-79"/>
                <a:cs typeface="David" panose="020E0502060401010101" pitchFamily="34" charset="-79"/>
              </a:rPr>
              <a:t>Friend or Foe?</a:t>
            </a:r>
            <a:endParaRPr lang="en-CA" sz="54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171063574"/>
      </p:ext>
    </p:extLst>
  </p:cSld>
  <p:clrMapOvr>
    <a:masterClrMapping/>
  </p:clrMapOvr>
  <mc:AlternateContent xmlns:mc="http://schemas.openxmlformats.org/markup-compatibility/2006" xmlns:p14="http://schemas.microsoft.com/office/powerpoint/2010/main">
    <mc:Choice Requires="p14">
      <p:transition spd="slow" p14:dur="2000" advClick="0" advTm="15000">
        <p14:prism isContent="1"/>
      </p:transition>
    </mc:Choice>
    <mc:Fallback xmlns="">
      <p:transition xmlns:p14="http://schemas.microsoft.com/office/powerpoint/2010/mai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150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 calcmode="lin" valueType="num">
                                      <p:cBhvr>
                                        <p:cTn id="9" dur="3000" fill="hold"/>
                                        <p:tgtEl>
                                          <p:spTgt spid="2"/>
                                        </p:tgtEl>
                                        <p:attrNameLst>
                                          <p:attrName>style.rotation</p:attrName>
                                        </p:attrNameLst>
                                      </p:cBhvr>
                                      <p:tavLst>
                                        <p:tav tm="0">
                                          <p:val>
                                            <p:fltVal val="360"/>
                                          </p:val>
                                        </p:tav>
                                        <p:tav tm="100000">
                                          <p:val>
                                            <p:fltVal val="0"/>
                                          </p:val>
                                        </p:tav>
                                      </p:tavLst>
                                    </p:anim>
                                    <p:animEffect transition="in" filter="fade">
                                      <p:cBhvr>
                                        <p:cTn id="10" dur="3000"/>
                                        <p:tgtEl>
                                          <p:spTgt spid="2"/>
                                        </p:tgtEl>
                                      </p:cBhvr>
                                    </p:animEffect>
                                  </p:childTnLst>
                                </p:cTn>
                              </p:par>
                            </p:childTnLst>
                          </p:cTn>
                        </p:par>
                        <p:par>
                          <p:cTn id="11" fill="hold">
                            <p:stCondLst>
                              <p:cond delay="4500"/>
                            </p:stCondLst>
                            <p:childTnLst>
                              <p:par>
                                <p:cTn id="12" presetID="49" presetClass="entr" presetSubtype="0" decel="100000" fill="hold" grpId="0" nodeType="afterEffect">
                                  <p:stCondLst>
                                    <p:cond delay="250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ppt_w</p:attrName>
                                        </p:attrNameLst>
                                      </p:cBhvr>
                                      <p:tavLst>
                                        <p:tav tm="0">
                                          <p:val>
                                            <p:fltVal val="0"/>
                                          </p:val>
                                        </p:tav>
                                        <p:tav tm="100000">
                                          <p:val>
                                            <p:strVal val="#ppt_w"/>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 calcmode="lin" valueType="num">
                                      <p:cBhvr>
                                        <p:cTn id="16" dur="2000" fill="hold"/>
                                        <p:tgtEl>
                                          <p:spTgt spid="3"/>
                                        </p:tgtEl>
                                        <p:attrNameLst>
                                          <p:attrName>style.rotation</p:attrName>
                                        </p:attrNameLst>
                                      </p:cBhvr>
                                      <p:tavLst>
                                        <p:tav tm="0">
                                          <p:val>
                                            <p:fltVal val="360"/>
                                          </p:val>
                                        </p:tav>
                                        <p:tav tm="100000">
                                          <p:val>
                                            <p:fltVal val="0"/>
                                          </p:val>
                                        </p:tav>
                                      </p:tavLst>
                                    </p:anim>
                                    <p:animEffect transition="in" filter="fade">
                                      <p:cBhvr>
                                        <p:cTn id="17" dur="2000"/>
                                        <p:tgtEl>
                                          <p:spTgt spid="3"/>
                                        </p:tgtEl>
                                      </p:cBhvr>
                                    </p:animEffect>
                                  </p:childTnLst>
                                </p:cTn>
                              </p:par>
                              <p:par>
                                <p:cTn id="18" presetID="49" presetClass="entr" presetSubtype="0" decel="100000" fill="hold" grpId="0" nodeType="withEffect">
                                  <p:stCondLst>
                                    <p:cond delay="2500"/>
                                  </p:stCondLst>
                                  <p:childTnLst>
                                    <p:set>
                                      <p:cBhvr>
                                        <p:cTn id="19" dur="1" fill="hold">
                                          <p:stCondLst>
                                            <p:cond delay="0"/>
                                          </p:stCondLst>
                                        </p:cTn>
                                        <p:tgtEl>
                                          <p:spTgt spid="4"/>
                                        </p:tgtEl>
                                        <p:attrNameLst>
                                          <p:attrName>style.visibility</p:attrName>
                                        </p:attrNameLst>
                                      </p:cBhvr>
                                      <p:to>
                                        <p:strVal val="visible"/>
                                      </p:to>
                                    </p:set>
                                    <p:anim calcmode="lin" valueType="num">
                                      <p:cBhvr>
                                        <p:cTn id="20" dur="2000" fill="hold"/>
                                        <p:tgtEl>
                                          <p:spTgt spid="4"/>
                                        </p:tgtEl>
                                        <p:attrNameLst>
                                          <p:attrName>ppt_w</p:attrName>
                                        </p:attrNameLst>
                                      </p:cBhvr>
                                      <p:tavLst>
                                        <p:tav tm="0">
                                          <p:val>
                                            <p:fltVal val="0"/>
                                          </p:val>
                                        </p:tav>
                                        <p:tav tm="100000">
                                          <p:val>
                                            <p:strVal val="#ppt_w"/>
                                          </p:val>
                                        </p:tav>
                                      </p:tavLst>
                                    </p:anim>
                                    <p:anim calcmode="lin" valueType="num">
                                      <p:cBhvr>
                                        <p:cTn id="21" dur="2000" fill="hold"/>
                                        <p:tgtEl>
                                          <p:spTgt spid="4"/>
                                        </p:tgtEl>
                                        <p:attrNameLst>
                                          <p:attrName>ppt_h</p:attrName>
                                        </p:attrNameLst>
                                      </p:cBhvr>
                                      <p:tavLst>
                                        <p:tav tm="0">
                                          <p:val>
                                            <p:fltVal val="0"/>
                                          </p:val>
                                        </p:tav>
                                        <p:tav tm="100000">
                                          <p:val>
                                            <p:strVal val="#ppt_h"/>
                                          </p:val>
                                        </p:tav>
                                      </p:tavLst>
                                    </p:anim>
                                    <p:anim calcmode="lin" valueType="num">
                                      <p:cBhvr>
                                        <p:cTn id="22" dur="2000" fill="hold"/>
                                        <p:tgtEl>
                                          <p:spTgt spid="4"/>
                                        </p:tgtEl>
                                        <p:attrNameLst>
                                          <p:attrName>style.rotation</p:attrName>
                                        </p:attrNameLst>
                                      </p:cBhvr>
                                      <p:tavLst>
                                        <p:tav tm="0">
                                          <p:val>
                                            <p:fltVal val="360"/>
                                          </p:val>
                                        </p:tav>
                                        <p:tav tm="100000">
                                          <p:val>
                                            <p:fltVal val="0"/>
                                          </p:val>
                                        </p:tav>
                                      </p:tavLst>
                                    </p:anim>
                                    <p:animEffect transition="in" filter="fade">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latin typeface="Imprint MT Shadow" panose="04020605060303030202" pitchFamily="82" charset="0"/>
              </a:rPr>
              <a:t>Questions for Debate</a:t>
            </a:r>
            <a:endParaRPr lang="en-CA" dirty="0">
              <a:latin typeface="Imprint MT Shadow" panose="04020605060303030202" pitchFamily="82" charset="0"/>
            </a:endParaRPr>
          </a:p>
        </p:txBody>
      </p:sp>
    </p:spTree>
    <p:extLst>
      <p:ext uri="{BB962C8B-B14F-4D97-AF65-F5344CB8AC3E}">
        <p14:creationId xmlns:p14="http://schemas.microsoft.com/office/powerpoint/2010/main" val="36826235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7200" y="112264"/>
            <a:ext cx="7162800" cy="1143000"/>
          </a:xfrm>
        </p:spPr>
        <p:txBody>
          <a:bodyPr/>
          <a:lstStyle/>
          <a:p>
            <a:r>
              <a:rPr lang="en-CA" altLang="en-US" dirty="0" smtClean="0">
                <a:latin typeface="Imprint MT Shadow" panose="04020605060303030202" pitchFamily="82" charset="0"/>
              </a:rPr>
              <a:t>Questions On Whole  Genome Sequencing (WGS)</a:t>
            </a:r>
          </a:p>
        </p:txBody>
      </p:sp>
      <p:sp>
        <p:nvSpPr>
          <p:cNvPr id="86019" name="Content Placeholder 2"/>
          <p:cNvSpPr>
            <a:spLocks noGrp="1"/>
          </p:cNvSpPr>
          <p:nvPr>
            <p:ph idx="1"/>
          </p:nvPr>
        </p:nvSpPr>
        <p:spPr>
          <a:xfrm>
            <a:off x="457200" y="1600205"/>
            <a:ext cx="8229600" cy="2620884"/>
          </a:xfrm>
        </p:spPr>
        <p:txBody>
          <a:bodyPr/>
          <a:lstStyle/>
          <a:p>
            <a:pPr marL="0" indent="0">
              <a:buNone/>
            </a:pPr>
            <a:r>
              <a:rPr lang="en-CA" altLang="en-US" sz="4000" dirty="0" smtClean="0">
                <a:latin typeface="David" panose="020E0502060401010101" pitchFamily="34" charset="-79"/>
                <a:cs typeface="David" panose="020E0502060401010101" pitchFamily="34" charset="-79"/>
              </a:rPr>
              <a:t>Can current WGS technology sequence 3 billion base-pairs  with perfect accuracy? What if there are  “some mistakes”?</a:t>
            </a:r>
          </a:p>
          <a:p>
            <a:pPr marL="0" indent="0">
              <a:buNone/>
            </a:pPr>
            <a:endParaRPr lang="en-CA" altLang="en-US" sz="4000" dirty="0" smtClean="0">
              <a:latin typeface="David" panose="020E0502060401010101" pitchFamily="34" charset="-79"/>
              <a:cs typeface="David" panose="020E0502060401010101" pitchFamily="34" charset="-79"/>
            </a:endParaRPr>
          </a:p>
          <a:p>
            <a:pPr marL="0" indent="0">
              <a:buNone/>
            </a:pPr>
            <a:endParaRPr lang="en-CA" altLang="en-US" sz="4000" dirty="0">
              <a:latin typeface="David" panose="020E0502060401010101" pitchFamily="34" charset="-79"/>
              <a:cs typeface="David" panose="020E0502060401010101" pitchFamily="34" charset="-79"/>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4077072"/>
            <a:ext cx="3466356" cy="2308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bwMode="auto">
          <a:xfrm>
            <a:off x="539552" y="4058199"/>
            <a:ext cx="4680520" cy="289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CA" altLang="en-US" sz="4000" dirty="0" smtClean="0">
              <a:latin typeface="David" panose="020E0502060401010101" pitchFamily="34" charset="-79"/>
              <a:cs typeface="David" panose="020E0502060401010101" pitchFamily="34" charset="-79"/>
            </a:endParaRPr>
          </a:p>
          <a:p>
            <a:pPr marL="0" indent="0">
              <a:buFont typeface="Arial" panose="020B0604020202020204" pitchFamily="34" charset="0"/>
              <a:buNone/>
            </a:pPr>
            <a:r>
              <a:rPr lang="en-CA" altLang="en-US" sz="4000" dirty="0" smtClean="0">
                <a:latin typeface="David" panose="020E0502060401010101" pitchFamily="34" charset="-79"/>
                <a:cs typeface="David" panose="020E0502060401010101" pitchFamily="34" charset="-79"/>
              </a:rPr>
              <a:t>Would these affect the interpretation?</a:t>
            </a:r>
          </a:p>
          <a:p>
            <a:pPr marL="0" indent="0">
              <a:buFont typeface="Arial" panose="020B0604020202020204" pitchFamily="34" charset="0"/>
              <a:buNone/>
            </a:pPr>
            <a:endParaRPr lang="en-CA" altLang="en-US" sz="40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649979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Effect transition="in" filter="randombar(horizontal)">
                                      <p:cBhvr>
                                        <p:cTn id="7" dur="500"/>
                                        <p:tgtEl>
                                          <p:spTgt spid="86019">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4171950" y="381000"/>
            <a:ext cx="2343150" cy="1600200"/>
          </a:xfrm>
          <a:prstGeom prst="wedgeRoundRectCallout">
            <a:avLst>
              <a:gd name="adj1" fmla="val -65205"/>
              <a:gd name="adj2" fmla="val 89881"/>
              <a:gd name="adj3" fmla="val 16667"/>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en-CA" sz="2800" dirty="0">
                <a:solidFill>
                  <a:prstClr val="white"/>
                </a:solidFill>
                <a:latin typeface="Calibri"/>
              </a:rPr>
              <a:t>I found this SNV in your genome…</a:t>
            </a:r>
            <a:endParaRPr lang="en-US" sz="2800" dirty="0">
              <a:solidFill>
                <a:prstClr val="white"/>
              </a:solidFill>
              <a:latin typeface="Calibri"/>
            </a:endParaRPr>
          </a:p>
        </p:txBody>
      </p:sp>
      <p:sp>
        <p:nvSpPr>
          <p:cNvPr id="11" name="Rounded Rectangular Callout 10"/>
          <p:cNvSpPr/>
          <p:nvPr/>
        </p:nvSpPr>
        <p:spPr>
          <a:xfrm>
            <a:off x="4145250" y="381000"/>
            <a:ext cx="2343150" cy="1600200"/>
          </a:xfrm>
          <a:prstGeom prst="wedgeRoundRectCallout">
            <a:avLst>
              <a:gd name="adj1" fmla="val -65205"/>
              <a:gd name="adj2" fmla="val 89881"/>
              <a:gd name="adj3" fmla="val 16667"/>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en-CA" sz="2000" dirty="0">
                <a:solidFill>
                  <a:prstClr val="white"/>
                </a:solidFill>
                <a:latin typeface="David" panose="020E0502060401010101" pitchFamily="34" charset="-79"/>
                <a:cs typeface="David" panose="020E0502060401010101" pitchFamily="34" charset="-79"/>
              </a:rPr>
              <a:t>It may be a remnant from </a:t>
            </a:r>
          </a:p>
          <a:p>
            <a:pPr algn="ctr">
              <a:defRPr/>
            </a:pPr>
            <a:r>
              <a:rPr lang="en-CA" sz="2000" dirty="0">
                <a:solidFill>
                  <a:prstClr val="white"/>
                </a:solidFill>
                <a:latin typeface="David" panose="020E0502060401010101" pitchFamily="34" charset="-79"/>
                <a:cs typeface="David" panose="020E0502060401010101" pitchFamily="34" charset="-79"/>
              </a:rPr>
              <a:t>Plato’s Genome</a:t>
            </a:r>
            <a:endParaRPr lang="en-US" sz="2000" dirty="0">
              <a:solidFill>
                <a:prstClr val="white"/>
              </a:solidFill>
              <a:latin typeface="David" panose="020E0502060401010101" pitchFamily="34" charset="-79"/>
              <a:cs typeface="David" panose="020E0502060401010101" pitchFamily="34" charset="-79"/>
            </a:endParaRPr>
          </a:p>
        </p:txBody>
      </p:sp>
      <p:sp>
        <p:nvSpPr>
          <p:cNvPr id="12" name="Rounded Rectangular Callout 11"/>
          <p:cNvSpPr/>
          <p:nvPr/>
        </p:nvSpPr>
        <p:spPr>
          <a:xfrm>
            <a:off x="4187954" y="2514125"/>
            <a:ext cx="2544285" cy="1600200"/>
          </a:xfrm>
          <a:prstGeom prst="wedgeRoundRectCallout">
            <a:avLst>
              <a:gd name="adj1" fmla="val -68864"/>
              <a:gd name="adj2" fmla="val -33929"/>
              <a:gd name="adj3" fmla="val 16667"/>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en-CA" sz="1200" dirty="0">
                <a:solidFill>
                  <a:prstClr val="white"/>
                </a:solidFill>
                <a:latin typeface="Arial Black" panose="020B0A04020102020204" pitchFamily="34" charset="0"/>
              </a:rPr>
              <a:t>or… you may have</a:t>
            </a:r>
          </a:p>
          <a:p>
            <a:pPr algn="ctr">
              <a:lnSpc>
                <a:spcPts val="5100"/>
              </a:lnSpc>
              <a:defRPr/>
            </a:pPr>
            <a:r>
              <a:rPr lang="en-CA" sz="4400" b="1" dirty="0">
                <a:solidFill>
                  <a:prstClr val="white"/>
                </a:solidFill>
                <a:latin typeface="Arial Black" panose="020B0A04020102020204" pitchFamily="34" charset="0"/>
              </a:rPr>
              <a:t>cancer</a:t>
            </a:r>
            <a:endParaRPr lang="en-US" sz="3200" b="1" dirty="0">
              <a:solidFill>
                <a:prstClr val="white"/>
              </a:solidFill>
              <a:latin typeface="Arial Black" panose="020B0A04020102020204" pitchFamily="34" charset="0"/>
            </a:endParaRPr>
          </a:p>
        </p:txBody>
      </p:sp>
      <p:pic>
        <p:nvPicPr>
          <p:cNvPr id="24581" name="Picture 2" descr="C:\Documents and Settings\ediamandis\Desktop\Dr. Asa Photos\IMG_0170.JPG"/>
          <p:cNvPicPr>
            <a:picLocks noChangeAspect="1" noChangeArrowheads="1"/>
          </p:cNvPicPr>
          <p:nvPr/>
        </p:nvPicPr>
        <p:blipFill>
          <a:blip r:embed="rId2" cstate="print">
            <a:extLst/>
          </a:blip>
          <a:srcRect/>
          <a:stretch>
            <a:fillRect/>
          </a:stretch>
        </p:blipFill>
        <p:spPr bwMode="auto">
          <a:xfrm>
            <a:off x="1257300" y="228600"/>
            <a:ext cx="2514600" cy="2514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4582" name="Picture 3" descr="C:\Documents and Settings\ediamandis\Desktop\EPD Photos\IMG_3512.JPG"/>
          <p:cNvPicPr>
            <a:picLocks noChangeAspect="1" noChangeArrowheads="1"/>
          </p:cNvPicPr>
          <p:nvPr/>
        </p:nvPicPr>
        <p:blipFill>
          <a:blip r:embed="rId3" cstate="print">
            <a:extLst/>
          </a:blip>
          <a:srcRect/>
          <a:stretch>
            <a:fillRect/>
          </a:stretch>
        </p:blipFill>
        <p:spPr bwMode="auto">
          <a:xfrm>
            <a:off x="5029200" y="4248150"/>
            <a:ext cx="2457450" cy="2457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1152274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457200" y="274638"/>
            <a:ext cx="6995120" cy="922114"/>
          </a:xfrm>
        </p:spPr>
        <p:txBody>
          <a:bodyPr/>
          <a:lstStyle/>
          <a:p>
            <a:r>
              <a:rPr lang="en-CA" altLang="en-US" dirty="0" smtClean="0">
                <a:latin typeface="Imprint MT Shadow" panose="04020605060303030202" pitchFamily="82" charset="0"/>
              </a:rPr>
              <a:t>If you sequence your genome now</a:t>
            </a:r>
          </a:p>
        </p:txBody>
      </p:sp>
      <p:sp>
        <p:nvSpPr>
          <p:cNvPr id="89091" name="Content Placeholder 2"/>
          <p:cNvSpPr>
            <a:spLocks noGrp="1"/>
          </p:cNvSpPr>
          <p:nvPr>
            <p:ph idx="1"/>
          </p:nvPr>
        </p:nvSpPr>
        <p:spPr/>
        <p:txBody>
          <a:bodyPr/>
          <a:lstStyle/>
          <a:p>
            <a:pPr marL="0" indent="0" algn="ctr">
              <a:buNone/>
            </a:pPr>
            <a:r>
              <a:rPr lang="en-CA" altLang="en-US" dirty="0" smtClean="0">
                <a:latin typeface="David" panose="020E0502060401010101" pitchFamily="34" charset="-79"/>
                <a:cs typeface="David" panose="020E0502060401010101" pitchFamily="34" charset="-79"/>
              </a:rPr>
              <a:t>Can it be reliably interpreted ?</a:t>
            </a:r>
          </a:p>
          <a:p>
            <a:pPr marL="0" indent="0" algn="ctr">
              <a:buNone/>
            </a:pPr>
            <a:r>
              <a:rPr lang="en-CA" altLang="en-US" dirty="0" smtClean="0">
                <a:latin typeface="David" panose="020E0502060401010101" pitchFamily="34" charset="-79"/>
                <a:cs typeface="David" panose="020E0502060401010101" pitchFamily="34" charset="-79"/>
              </a:rPr>
              <a:t>Who will interpret it ?</a:t>
            </a:r>
          </a:p>
          <a:p>
            <a:pPr marL="0" indent="0" algn="ctr">
              <a:buNone/>
            </a:pPr>
            <a:r>
              <a:rPr lang="en-CA" altLang="en-US" dirty="0" smtClean="0">
                <a:latin typeface="David" panose="020E0502060401010101" pitchFamily="34" charset="-79"/>
                <a:cs typeface="David" panose="020E0502060401010101" pitchFamily="34" charset="-79"/>
              </a:rPr>
              <a:t>What is a good  use of the information?</a:t>
            </a:r>
          </a:p>
          <a:p>
            <a:pPr marL="0" indent="0" algn="ctr">
              <a:buNone/>
            </a:pPr>
            <a:r>
              <a:rPr lang="en-CA" altLang="en-US" dirty="0" smtClean="0">
                <a:latin typeface="David" panose="020E0502060401010101" pitchFamily="34" charset="-79"/>
                <a:cs typeface="David" panose="020E0502060401010101" pitchFamily="34" charset="-79"/>
              </a:rPr>
              <a:t> Could you give an example?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123" y="3861048"/>
            <a:ext cx="4029075"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178703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Effect transition="in" filter="dissolve">
                                      <p:cBhvr>
                                        <p:cTn id="7" dur="500"/>
                                        <p:tgtEl>
                                          <p:spTgt spid="89091">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300"/>
                                  </p:stCondLst>
                                  <p:childTnLst>
                                    <p:set>
                                      <p:cBhvr>
                                        <p:cTn id="10" dur="1" fill="hold">
                                          <p:stCondLst>
                                            <p:cond delay="0"/>
                                          </p:stCondLst>
                                        </p:cTn>
                                        <p:tgtEl>
                                          <p:spTgt spid="89091">
                                            <p:txEl>
                                              <p:pRg st="1" end="1"/>
                                            </p:txEl>
                                          </p:spTgt>
                                        </p:tgtEl>
                                        <p:attrNameLst>
                                          <p:attrName>style.visibility</p:attrName>
                                        </p:attrNameLst>
                                      </p:cBhvr>
                                      <p:to>
                                        <p:strVal val="visible"/>
                                      </p:to>
                                    </p:set>
                                    <p:animEffect transition="in" filter="dissolve">
                                      <p:cBhvr>
                                        <p:cTn id="11" dur="500"/>
                                        <p:tgtEl>
                                          <p:spTgt spid="89091">
                                            <p:txEl>
                                              <p:pRg st="1" end="1"/>
                                            </p:txEl>
                                          </p:spTgt>
                                        </p:tgtEl>
                                      </p:cBhvr>
                                    </p:animEffect>
                                  </p:childTnLst>
                                </p:cTn>
                              </p:par>
                            </p:childTnLst>
                          </p:cTn>
                        </p:par>
                        <p:par>
                          <p:cTn id="12" fill="hold">
                            <p:stCondLst>
                              <p:cond delay="1300"/>
                            </p:stCondLst>
                            <p:childTnLst>
                              <p:par>
                                <p:cTn id="13" presetID="9" presetClass="entr" presetSubtype="0" fill="hold" grpId="0" nodeType="afterEffect">
                                  <p:stCondLst>
                                    <p:cond delay="400"/>
                                  </p:stCondLst>
                                  <p:childTnLst>
                                    <p:set>
                                      <p:cBhvr>
                                        <p:cTn id="14" dur="1" fill="hold">
                                          <p:stCondLst>
                                            <p:cond delay="0"/>
                                          </p:stCondLst>
                                        </p:cTn>
                                        <p:tgtEl>
                                          <p:spTgt spid="89091">
                                            <p:txEl>
                                              <p:pRg st="2" end="2"/>
                                            </p:txEl>
                                          </p:spTgt>
                                        </p:tgtEl>
                                        <p:attrNameLst>
                                          <p:attrName>style.visibility</p:attrName>
                                        </p:attrNameLst>
                                      </p:cBhvr>
                                      <p:to>
                                        <p:strVal val="visible"/>
                                      </p:to>
                                    </p:set>
                                    <p:animEffect transition="in" filter="dissolve">
                                      <p:cBhvr>
                                        <p:cTn id="15" dur="700"/>
                                        <p:tgtEl>
                                          <p:spTgt spid="89091">
                                            <p:txEl>
                                              <p:pRg st="2" end="2"/>
                                            </p:txEl>
                                          </p:spTgt>
                                        </p:tgtEl>
                                      </p:cBhvr>
                                    </p:animEffect>
                                  </p:childTnLst>
                                </p:cTn>
                              </p:par>
                            </p:childTnLst>
                          </p:cTn>
                        </p:par>
                        <p:par>
                          <p:cTn id="16" fill="hold">
                            <p:stCondLst>
                              <p:cond delay="2400"/>
                            </p:stCondLst>
                            <p:childTnLst>
                              <p:par>
                                <p:cTn id="17" presetID="9" presetClass="entr" presetSubtype="0" fill="hold" grpId="0" nodeType="afterEffect">
                                  <p:stCondLst>
                                    <p:cond delay="700"/>
                                  </p:stCondLst>
                                  <p:childTnLst>
                                    <p:set>
                                      <p:cBhvr>
                                        <p:cTn id="18" dur="1" fill="hold">
                                          <p:stCondLst>
                                            <p:cond delay="0"/>
                                          </p:stCondLst>
                                        </p:cTn>
                                        <p:tgtEl>
                                          <p:spTgt spid="89091">
                                            <p:txEl>
                                              <p:pRg st="3" end="3"/>
                                            </p:txEl>
                                          </p:spTgt>
                                        </p:tgtEl>
                                        <p:attrNameLst>
                                          <p:attrName>style.visibility</p:attrName>
                                        </p:attrNameLst>
                                      </p:cBhvr>
                                      <p:to>
                                        <p:strVal val="visible"/>
                                      </p:to>
                                    </p:set>
                                    <p:animEffect transition="in" filter="dissolve">
                                      <p:cBhvr>
                                        <p:cTn id="19" dur="500"/>
                                        <p:tgtEl>
                                          <p:spTgt spid="89091">
                                            <p:txEl>
                                              <p:pRg st="3" end="3"/>
                                            </p:txEl>
                                          </p:spTgt>
                                        </p:tgtEl>
                                      </p:cBhvr>
                                    </p:animEffect>
                                  </p:childTnLst>
                                </p:cTn>
                              </p:par>
                              <p:par>
                                <p:cTn id="20" presetID="12" presetClass="entr" presetSubtype="4" fill="hold" nodeType="withEffect">
                                  <p:stCondLst>
                                    <p:cond delay="1500"/>
                                  </p:stCondLst>
                                  <p:childTnLst>
                                    <p:set>
                                      <p:cBhvr>
                                        <p:cTn id="21" dur="1" fill="hold">
                                          <p:stCondLst>
                                            <p:cond delay="0"/>
                                          </p:stCondLst>
                                        </p:cTn>
                                        <p:tgtEl>
                                          <p:spTgt spid="4098"/>
                                        </p:tgtEl>
                                        <p:attrNameLst>
                                          <p:attrName>style.visibility</p:attrName>
                                        </p:attrNameLst>
                                      </p:cBhvr>
                                      <p:to>
                                        <p:strVal val="visible"/>
                                      </p:to>
                                    </p:set>
                                    <p:anim calcmode="lin" valueType="num">
                                      <p:cBhvr additive="base">
                                        <p:cTn id="22" dur="1000"/>
                                        <p:tgtEl>
                                          <p:spTgt spid="4098"/>
                                        </p:tgtEl>
                                        <p:attrNameLst>
                                          <p:attrName>ppt_y</p:attrName>
                                        </p:attrNameLst>
                                      </p:cBhvr>
                                      <p:tavLst>
                                        <p:tav tm="0">
                                          <p:val>
                                            <p:strVal val="#ppt_y+#ppt_h*1.125000"/>
                                          </p:val>
                                        </p:tav>
                                        <p:tav tm="100000">
                                          <p:val>
                                            <p:strVal val="#ppt_y"/>
                                          </p:val>
                                        </p:tav>
                                      </p:tavLst>
                                    </p:anim>
                                    <p:animEffect transition="in" filter="wipe(up)">
                                      <p:cBhvr>
                                        <p:cTn id="23"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CA" altLang="en-US" dirty="0" smtClean="0">
                <a:latin typeface="Imprint MT Shadow" panose="04020605060303030202" pitchFamily="82" charset="0"/>
              </a:rPr>
              <a:t>Have you sequenced your genome?</a:t>
            </a:r>
          </a:p>
        </p:txBody>
      </p:sp>
      <p:sp>
        <p:nvSpPr>
          <p:cNvPr id="90115" name="Content Placeholder 2"/>
          <p:cNvSpPr>
            <a:spLocks noGrp="1"/>
          </p:cNvSpPr>
          <p:nvPr>
            <p:ph idx="1"/>
          </p:nvPr>
        </p:nvSpPr>
        <p:spPr/>
        <p:txBody>
          <a:bodyPr/>
          <a:lstStyle/>
          <a:p>
            <a:pPr marL="0" indent="0">
              <a:buNone/>
            </a:pPr>
            <a:r>
              <a:rPr lang="en-CA" altLang="en-US" sz="3600" dirty="0" smtClean="0">
                <a:latin typeface="David" panose="020E0502060401010101" pitchFamily="34" charset="-79"/>
                <a:cs typeface="David" panose="020E0502060401010101" pitchFamily="34" charset="-79"/>
              </a:rPr>
              <a:t>If yes, what was the most useful info you got?</a:t>
            </a:r>
          </a:p>
          <a:p>
            <a:pPr marL="0" indent="0">
              <a:buNone/>
            </a:pPr>
            <a:r>
              <a:rPr lang="en-CA" altLang="en-US" sz="3600" dirty="0" smtClean="0">
                <a:latin typeface="David" panose="020E0502060401010101" pitchFamily="34" charset="-79"/>
                <a:cs typeface="David" panose="020E0502060401010101" pitchFamily="34" charset="-79"/>
              </a:rPr>
              <a:t>If no, why not?</a:t>
            </a:r>
          </a:p>
          <a:p>
            <a:pPr marL="0" indent="0">
              <a:buNone/>
            </a:pPr>
            <a:r>
              <a:rPr lang="en-CA" altLang="en-US" sz="3600" dirty="0" smtClean="0">
                <a:latin typeface="David" panose="020E0502060401010101" pitchFamily="34" charset="-79"/>
                <a:cs typeface="David" panose="020E0502060401010101" pitchFamily="34" charset="-79"/>
              </a:rPr>
              <a:t>Would you sequence the genome of your children without asking them?</a:t>
            </a:r>
          </a:p>
          <a:p>
            <a:pPr marL="0" indent="0">
              <a:buNone/>
            </a:pPr>
            <a:r>
              <a:rPr lang="en-CA" altLang="en-US" sz="3600" dirty="0" smtClean="0">
                <a:latin typeface="David" panose="020E0502060401010101" pitchFamily="34" charset="-79"/>
                <a:cs typeface="David" panose="020E0502060401010101" pitchFamily="34" charset="-79"/>
              </a:rPr>
              <a:t>If there are “problems”, when would you tell them?</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9631" y="5219974"/>
            <a:ext cx="2088232" cy="1389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38514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Effect transition="in" filter="wheel(1)">
                                      <p:cBhvr>
                                        <p:cTn id="7" dur="2000"/>
                                        <p:tgtEl>
                                          <p:spTgt spid="90115">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0115">
                                            <p:txEl>
                                              <p:pRg st="1" end="1"/>
                                            </p:txEl>
                                          </p:spTgt>
                                        </p:tgtEl>
                                        <p:attrNameLst>
                                          <p:attrName>style.visibility</p:attrName>
                                        </p:attrNameLst>
                                      </p:cBhvr>
                                      <p:to>
                                        <p:strVal val="visible"/>
                                      </p:to>
                                    </p:set>
                                    <p:animEffect transition="in" filter="wheel(1)">
                                      <p:cBhvr>
                                        <p:cTn id="10" dur="2000"/>
                                        <p:tgtEl>
                                          <p:spTgt spid="90115">
                                            <p:txEl>
                                              <p:pRg st="1" end="1"/>
                                            </p:txEl>
                                          </p:spTgt>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90115">
                                            <p:txEl>
                                              <p:pRg st="2" end="2"/>
                                            </p:txEl>
                                          </p:spTgt>
                                        </p:tgtEl>
                                        <p:attrNameLst>
                                          <p:attrName>style.visibility</p:attrName>
                                        </p:attrNameLst>
                                      </p:cBhvr>
                                      <p:to>
                                        <p:strVal val="visible"/>
                                      </p:to>
                                    </p:set>
                                    <p:animEffect transition="in" filter="wheel(1)">
                                      <p:cBhvr>
                                        <p:cTn id="13" dur="2000"/>
                                        <p:tgtEl>
                                          <p:spTgt spid="90115">
                                            <p:txEl>
                                              <p:pRg st="2" end="2"/>
                                            </p:txEl>
                                          </p:spTgt>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90115">
                                            <p:txEl>
                                              <p:pRg st="3" end="3"/>
                                            </p:txEl>
                                          </p:spTgt>
                                        </p:tgtEl>
                                        <p:attrNameLst>
                                          <p:attrName>style.visibility</p:attrName>
                                        </p:attrNameLst>
                                      </p:cBhvr>
                                      <p:to>
                                        <p:strVal val="visible"/>
                                      </p:to>
                                    </p:set>
                                    <p:animEffect transition="in" filter="wheel(1)">
                                      <p:cBhvr>
                                        <p:cTn id="16" dur="2000"/>
                                        <p:tgtEl>
                                          <p:spTgt spid="90115">
                                            <p:txEl>
                                              <p:pRg st="3" end="3"/>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p:cTn id="19" dur="500" fill="hold"/>
                                        <p:tgtEl>
                                          <p:spTgt spid="2050"/>
                                        </p:tgtEl>
                                        <p:attrNameLst>
                                          <p:attrName>ppt_w</p:attrName>
                                        </p:attrNameLst>
                                      </p:cBhvr>
                                      <p:tavLst>
                                        <p:tav tm="0">
                                          <p:val>
                                            <p:fltVal val="0"/>
                                          </p:val>
                                        </p:tav>
                                        <p:tav tm="100000">
                                          <p:val>
                                            <p:strVal val="#ppt_w"/>
                                          </p:val>
                                        </p:tav>
                                      </p:tavLst>
                                    </p:anim>
                                    <p:anim calcmode="lin" valueType="num">
                                      <p:cBhvr>
                                        <p:cTn id="20" dur="500" fill="hold"/>
                                        <p:tgtEl>
                                          <p:spTgt spid="2050"/>
                                        </p:tgtEl>
                                        <p:attrNameLst>
                                          <p:attrName>ppt_h</p:attrName>
                                        </p:attrNameLst>
                                      </p:cBhvr>
                                      <p:tavLst>
                                        <p:tav tm="0">
                                          <p:val>
                                            <p:fltVal val="0"/>
                                          </p:val>
                                        </p:tav>
                                        <p:tav tm="100000">
                                          <p:val>
                                            <p:strVal val="#ppt_h"/>
                                          </p:val>
                                        </p:tav>
                                      </p:tavLst>
                                    </p:anim>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CA" altLang="en-US" dirty="0" smtClean="0">
                <a:latin typeface="Imprint MT Shadow" panose="04020605060303030202" pitchFamily="82" charset="0"/>
              </a:rPr>
              <a:t>Are you worried </a:t>
            </a:r>
          </a:p>
        </p:txBody>
      </p:sp>
      <p:sp>
        <p:nvSpPr>
          <p:cNvPr id="91139" name="Content Placeholder 2"/>
          <p:cNvSpPr>
            <a:spLocks noGrp="1"/>
          </p:cNvSpPr>
          <p:nvPr>
            <p:ph idx="1"/>
          </p:nvPr>
        </p:nvSpPr>
        <p:spPr/>
        <p:txBody>
          <a:bodyPr/>
          <a:lstStyle/>
          <a:p>
            <a:pPr marL="0" indent="0">
              <a:buNone/>
            </a:pPr>
            <a:r>
              <a:rPr lang="en-CA" altLang="en-US" sz="2800" dirty="0" smtClean="0">
                <a:latin typeface="David" panose="020E0502060401010101" pitchFamily="34" charset="-79"/>
                <a:cs typeface="David" panose="020E0502060401010101" pitchFamily="34" charset="-79"/>
              </a:rPr>
              <a:t>That Somebody may steal your genome?</a:t>
            </a:r>
          </a:p>
          <a:p>
            <a:pPr marL="0" indent="0">
              <a:buNone/>
            </a:pPr>
            <a:r>
              <a:rPr lang="en-CA" altLang="en-US" sz="2800" dirty="0" smtClean="0">
                <a:latin typeface="David" panose="020E0502060401010101" pitchFamily="34" charset="-79"/>
                <a:cs typeface="David" panose="020E0502060401010101" pitchFamily="34" charset="-79"/>
              </a:rPr>
              <a:t>Who that somebody could be?</a:t>
            </a:r>
          </a:p>
          <a:p>
            <a:pPr marL="0" indent="0">
              <a:buNone/>
            </a:pPr>
            <a:r>
              <a:rPr lang="en-CA" altLang="en-US" sz="2800" dirty="0" smtClean="0">
                <a:latin typeface="David" panose="020E0502060401010101" pitchFamily="34" charset="-79"/>
                <a:cs typeface="David" panose="020E0502060401010101" pitchFamily="34" charset="-79"/>
              </a:rPr>
              <a:t> </a:t>
            </a:r>
            <a:r>
              <a:rPr lang="en-CA" altLang="en-US" sz="2800" dirty="0">
                <a:latin typeface="David" panose="020E0502060401010101" pitchFamily="34" charset="-79"/>
                <a:cs typeface="David" panose="020E0502060401010101" pitchFamily="34" charset="-79"/>
              </a:rPr>
              <a:t>W</a:t>
            </a:r>
            <a:r>
              <a:rPr lang="en-CA" altLang="en-US" sz="2800" dirty="0" smtClean="0">
                <a:latin typeface="David" panose="020E0502060401010101" pitchFamily="34" charset="-79"/>
                <a:cs typeface="David" panose="020E0502060401010101" pitchFamily="34" charset="-79"/>
              </a:rPr>
              <a:t>hy people may “steal” genomes?</a:t>
            </a:r>
          </a:p>
          <a:p>
            <a:pPr marL="0" indent="0">
              <a:buNone/>
            </a:pPr>
            <a:r>
              <a:rPr lang="en-CA" altLang="en-US" sz="2800" dirty="0" smtClean="0">
                <a:latin typeface="David" panose="020E0502060401010101" pitchFamily="34" charset="-79"/>
                <a:cs typeface="David" panose="020E0502060401010101" pitchFamily="34" charset="-79"/>
              </a:rPr>
              <a:t>Can people make money by stealing and selling genomes? To whom? Why?</a:t>
            </a:r>
          </a:p>
          <a:p>
            <a:pPr marL="0" indent="0">
              <a:buNone/>
            </a:pPr>
            <a:r>
              <a:rPr lang="en-CA" altLang="en-US" sz="2800" dirty="0" smtClean="0">
                <a:latin typeface="David" panose="020E0502060401010101" pitchFamily="34" charset="-79"/>
                <a:cs typeface="David" panose="020E0502060401010101" pitchFamily="34" charset="-79"/>
              </a:rPr>
              <a:t>Can your genome be stored with zero chance of being hijacked?</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4653136"/>
            <a:ext cx="285750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50902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 calcmode="lin" valueType="num">
                                      <p:cBhvr>
                                        <p:cTn id="7" dur="1000" fill="hold"/>
                                        <p:tgtEl>
                                          <p:spTgt spid="9113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113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1139">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91139">
                                            <p:txEl>
                                              <p:pRg st="1" end="1"/>
                                            </p:txEl>
                                          </p:spTgt>
                                        </p:tgtEl>
                                        <p:attrNameLst>
                                          <p:attrName>style.visibility</p:attrName>
                                        </p:attrNameLst>
                                      </p:cBhvr>
                                      <p:to>
                                        <p:strVal val="visible"/>
                                      </p:to>
                                    </p:set>
                                    <p:anim calcmode="lin" valueType="num">
                                      <p:cBhvr>
                                        <p:cTn id="12" dur="1000" fill="hold"/>
                                        <p:tgtEl>
                                          <p:spTgt spid="91139">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91139">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91139">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91139">
                                            <p:txEl>
                                              <p:pRg st="2" end="2"/>
                                            </p:txEl>
                                          </p:spTgt>
                                        </p:tgtEl>
                                        <p:attrNameLst>
                                          <p:attrName>style.visibility</p:attrName>
                                        </p:attrNameLst>
                                      </p:cBhvr>
                                      <p:to>
                                        <p:strVal val="visible"/>
                                      </p:to>
                                    </p:set>
                                    <p:anim calcmode="lin" valueType="num">
                                      <p:cBhvr>
                                        <p:cTn id="17" dur="1000" fill="hold"/>
                                        <p:tgtEl>
                                          <p:spTgt spid="91139">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91139">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91139">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91139">
                                            <p:txEl>
                                              <p:pRg st="3" end="3"/>
                                            </p:txEl>
                                          </p:spTgt>
                                        </p:tgtEl>
                                        <p:attrNameLst>
                                          <p:attrName>style.visibility</p:attrName>
                                        </p:attrNameLst>
                                      </p:cBhvr>
                                      <p:to>
                                        <p:strVal val="visible"/>
                                      </p:to>
                                    </p:set>
                                    <p:anim calcmode="lin" valueType="num">
                                      <p:cBhvr>
                                        <p:cTn id="22" dur="1000" fill="hold"/>
                                        <p:tgtEl>
                                          <p:spTgt spid="91139">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91139">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91139">
                                            <p:txEl>
                                              <p:pRg st="3" end="3"/>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91139">
                                            <p:txEl>
                                              <p:pRg st="4" end="4"/>
                                            </p:txEl>
                                          </p:spTgt>
                                        </p:tgtEl>
                                        <p:attrNameLst>
                                          <p:attrName>style.visibility</p:attrName>
                                        </p:attrNameLst>
                                      </p:cBhvr>
                                      <p:to>
                                        <p:strVal val="visible"/>
                                      </p:to>
                                    </p:set>
                                    <p:anim calcmode="lin" valueType="num">
                                      <p:cBhvr>
                                        <p:cTn id="27" dur="1000" fill="hold"/>
                                        <p:tgtEl>
                                          <p:spTgt spid="91139">
                                            <p:txEl>
                                              <p:pRg st="4" end="4"/>
                                            </p:txEl>
                                          </p:spTgt>
                                        </p:tgtEl>
                                        <p:attrNameLst>
                                          <p:attrName>ppt_w</p:attrName>
                                        </p:attrNameLst>
                                      </p:cBhvr>
                                      <p:tavLst>
                                        <p:tav tm="0">
                                          <p:val>
                                            <p:strVal val="#ppt_w*0.70"/>
                                          </p:val>
                                        </p:tav>
                                        <p:tav tm="100000">
                                          <p:val>
                                            <p:strVal val="#ppt_w"/>
                                          </p:val>
                                        </p:tav>
                                      </p:tavLst>
                                    </p:anim>
                                    <p:anim calcmode="lin" valueType="num">
                                      <p:cBhvr>
                                        <p:cTn id="28" dur="1000" fill="hold"/>
                                        <p:tgtEl>
                                          <p:spTgt spid="91139">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91139">
                                            <p:txEl>
                                              <p:pRg st="4" end="4"/>
                                            </p:txEl>
                                          </p:spTgt>
                                        </p:tgtEl>
                                      </p:cBhvr>
                                    </p:animEffect>
                                  </p:childTnLst>
                                </p:cTn>
                              </p:par>
                            </p:childTnLst>
                          </p:cTn>
                        </p:par>
                        <p:par>
                          <p:cTn id="30" fill="hold">
                            <p:stCondLst>
                              <p:cond delay="1000"/>
                            </p:stCondLst>
                            <p:childTnLst>
                              <p:par>
                                <p:cTn id="31" presetID="15" presetClass="entr" presetSubtype="0" fill="hold" nodeType="afterEffect">
                                  <p:stCondLst>
                                    <p:cond delay="0"/>
                                  </p:stCondLst>
                                  <p:childTnLst>
                                    <p:set>
                                      <p:cBhvr>
                                        <p:cTn id="32" dur="1" fill="hold">
                                          <p:stCondLst>
                                            <p:cond delay="0"/>
                                          </p:stCondLst>
                                        </p:cTn>
                                        <p:tgtEl>
                                          <p:spTgt spid="3074"/>
                                        </p:tgtEl>
                                        <p:attrNameLst>
                                          <p:attrName>style.visibility</p:attrName>
                                        </p:attrNameLst>
                                      </p:cBhvr>
                                      <p:to>
                                        <p:strVal val="visible"/>
                                      </p:to>
                                    </p:set>
                                    <p:anim calcmode="lin" valueType="num">
                                      <p:cBhvr>
                                        <p:cTn id="33" dur="1000" fill="hold"/>
                                        <p:tgtEl>
                                          <p:spTgt spid="3074"/>
                                        </p:tgtEl>
                                        <p:attrNameLst>
                                          <p:attrName>ppt_w</p:attrName>
                                        </p:attrNameLst>
                                      </p:cBhvr>
                                      <p:tavLst>
                                        <p:tav tm="0">
                                          <p:val>
                                            <p:fltVal val="0"/>
                                          </p:val>
                                        </p:tav>
                                        <p:tav tm="100000">
                                          <p:val>
                                            <p:strVal val="#ppt_w"/>
                                          </p:val>
                                        </p:tav>
                                      </p:tavLst>
                                    </p:anim>
                                    <p:anim calcmode="lin" valueType="num">
                                      <p:cBhvr>
                                        <p:cTn id="34" dur="1000" fill="hold"/>
                                        <p:tgtEl>
                                          <p:spTgt spid="3074"/>
                                        </p:tgtEl>
                                        <p:attrNameLst>
                                          <p:attrName>ppt_h</p:attrName>
                                        </p:attrNameLst>
                                      </p:cBhvr>
                                      <p:tavLst>
                                        <p:tav tm="0">
                                          <p:val>
                                            <p:fltVal val="0"/>
                                          </p:val>
                                        </p:tav>
                                        <p:tav tm="100000">
                                          <p:val>
                                            <p:strVal val="#ppt_h"/>
                                          </p:val>
                                        </p:tav>
                                      </p:tavLst>
                                    </p:anim>
                                    <p:anim calcmode="lin" valueType="num">
                                      <p:cBhvr>
                                        <p:cTn id="35"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CA" altLang="en-US" smtClean="0"/>
              <a:t>Killer application</a:t>
            </a:r>
          </a:p>
        </p:txBody>
      </p:sp>
      <p:sp>
        <p:nvSpPr>
          <p:cNvPr id="92163" name="Content Placeholder 2"/>
          <p:cNvSpPr>
            <a:spLocks noGrp="1"/>
          </p:cNvSpPr>
          <p:nvPr>
            <p:ph idx="1"/>
          </p:nvPr>
        </p:nvSpPr>
        <p:spPr/>
        <p:txBody>
          <a:bodyPr/>
          <a:lstStyle/>
          <a:p>
            <a:pPr marL="0" indent="0">
              <a:buNone/>
            </a:pPr>
            <a:r>
              <a:rPr lang="en-CA" altLang="en-US" dirty="0" smtClean="0">
                <a:latin typeface="David" panose="020E0502060401010101" pitchFamily="34" charset="-79"/>
                <a:cs typeface="David" panose="020E0502060401010101" pitchFamily="34" charset="-79"/>
              </a:rPr>
              <a:t>If I ask you to select one “killer” application of WGS NOW (2015), which one would that be?</a:t>
            </a:r>
          </a:p>
        </p:txBody>
      </p:sp>
      <p:pic>
        <p:nvPicPr>
          <p:cNvPr id="2" name="Picture 1"/>
          <p:cNvPicPr>
            <a:picLocks noChangeAspect="1"/>
          </p:cNvPicPr>
          <p:nvPr/>
        </p:nvPicPr>
        <p:blipFill>
          <a:blip r:embed="rId2"/>
          <a:stretch>
            <a:fillRect/>
          </a:stretch>
        </p:blipFill>
        <p:spPr>
          <a:xfrm>
            <a:off x="2483768" y="2780928"/>
            <a:ext cx="4925347" cy="3888432"/>
          </a:xfrm>
          <a:prstGeom prst="rect">
            <a:avLst/>
          </a:prstGeom>
        </p:spPr>
      </p:pic>
    </p:spTree>
    <p:extLst>
      <p:ext uri="{BB962C8B-B14F-4D97-AF65-F5344CB8AC3E}">
        <p14:creationId xmlns:p14="http://schemas.microsoft.com/office/powerpoint/2010/main" val="35633102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Effect transition="in" filter="fade">
                                      <p:cBhvr>
                                        <p:cTn id="7" dur="800" decel="100000"/>
                                        <p:tgtEl>
                                          <p:spTgt spid="92163">
                                            <p:txEl>
                                              <p:pRg st="0" end="0"/>
                                            </p:txEl>
                                          </p:spTgt>
                                        </p:tgtEl>
                                      </p:cBhvr>
                                    </p:animEffect>
                                    <p:anim calcmode="lin" valueType="num">
                                      <p:cBhvr>
                                        <p:cTn id="8" dur="800" decel="100000" fill="hold"/>
                                        <p:tgtEl>
                                          <p:spTgt spid="9216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9216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9216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216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2163">
                                            <p:txEl>
                                              <p:pRg st="0" end="0"/>
                                            </p:txEl>
                                          </p:spTgt>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5"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anim calcmode="lin" valueType="num">
                                      <p:cBhvr>
                                        <p:cTn id="17" dur="2000" fill="hold"/>
                                        <p:tgtEl>
                                          <p:spTgt spid="2"/>
                                        </p:tgtEl>
                                        <p:attrNameLst>
                                          <p:attrName>style.rotation</p:attrName>
                                        </p:attrNameLst>
                                      </p:cBhvr>
                                      <p:tavLst>
                                        <p:tav tm="0">
                                          <p:val>
                                            <p:fltVal val="720"/>
                                          </p:val>
                                        </p:tav>
                                        <p:tav tm="100000">
                                          <p:val>
                                            <p:fltVal val="0"/>
                                          </p:val>
                                        </p:tav>
                                      </p:tavLst>
                                    </p:anim>
                                    <p:anim calcmode="lin" valueType="num">
                                      <p:cBhvr>
                                        <p:cTn id="18" dur="2000" fill="hold"/>
                                        <p:tgtEl>
                                          <p:spTgt spid="2"/>
                                        </p:tgtEl>
                                        <p:attrNameLst>
                                          <p:attrName>ppt_h</p:attrName>
                                        </p:attrNameLst>
                                      </p:cBhvr>
                                      <p:tavLst>
                                        <p:tav tm="0">
                                          <p:val>
                                            <p:fltVal val="0"/>
                                          </p:val>
                                        </p:tav>
                                        <p:tav tm="100000">
                                          <p:val>
                                            <p:strVal val="#ppt_h"/>
                                          </p:val>
                                        </p:tav>
                                      </p:tavLst>
                                    </p:anim>
                                    <p:anim calcmode="lin" valueType="num">
                                      <p:cBhvr>
                                        <p:cTn id="19"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latin typeface="Imprint MT Shadow" panose="04020605060303030202" pitchFamily="82" charset="0"/>
              </a:rPr>
              <a:t>Gene editing questions</a:t>
            </a:r>
            <a:endParaRPr lang="en-CA" dirty="0">
              <a:latin typeface="Imprint MT Shadow" panose="04020605060303030202" pitchFamily="82" charset="0"/>
            </a:endParaRPr>
          </a:p>
        </p:txBody>
      </p:sp>
      <p:sp>
        <p:nvSpPr>
          <p:cNvPr id="3" name="Content Placeholder 2"/>
          <p:cNvSpPr>
            <a:spLocks noGrp="1"/>
          </p:cNvSpPr>
          <p:nvPr>
            <p:ph idx="1"/>
          </p:nvPr>
        </p:nvSpPr>
        <p:spPr>
          <a:xfrm>
            <a:off x="457200" y="1600204"/>
            <a:ext cx="4818707" cy="4525963"/>
          </a:xfrm>
        </p:spPr>
        <p:txBody>
          <a:bodyPr/>
          <a:lstStyle/>
          <a:p>
            <a:pPr marL="0" indent="0" algn="ctr">
              <a:lnSpc>
                <a:spcPct val="150000"/>
              </a:lnSpc>
              <a:buNone/>
            </a:pPr>
            <a:r>
              <a:rPr lang="en-CA" dirty="0" smtClean="0">
                <a:latin typeface="David" panose="020E0502060401010101" pitchFamily="34" charset="-79"/>
                <a:cs typeface="David" panose="020E0502060401010101" pitchFamily="34" charset="-79"/>
              </a:rPr>
              <a:t>Do you mind editing the germline of animals NOW, to make “better” animals in terms of meat or milk production or for making better models of human diseases?</a:t>
            </a:r>
            <a:endParaRPr lang="en-CA" dirty="0">
              <a:latin typeface="David" panose="020E0502060401010101" pitchFamily="34" charset="-79"/>
              <a:cs typeface="David" panose="020E0502060401010101" pitchFamily="34" charset="-79"/>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2492896"/>
            <a:ext cx="3312368"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7319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9"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 calcmode="lin" valueType="num">
                                      <p:cBhvr>
                                        <p:cTn id="10" dur="1000" fill="hold"/>
                                        <p:tgtEl>
                                          <p:spTgt spid="5122"/>
                                        </p:tgtEl>
                                        <p:attrNameLst>
                                          <p:attrName>ppt_w</p:attrName>
                                        </p:attrNameLst>
                                      </p:cBhvr>
                                      <p:tavLst>
                                        <p:tav tm="0" fmla="#ppt_w*sin(2.5*pi*$)">
                                          <p:val>
                                            <p:fltVal val="0"/>
                                          </p:val>
                                        </p:tav>
                                        <p:tav tm="100000">
                                          <p:val>
                                            <p:fltVal val="1"/>
                                          </p:val>
                                        </p:tav>
                                      </p:tavLst>
                                    </p:anim>
                                    <p:anim calcmode="lin" valueType="num">
                                      <p:cBhvr>
                                        <p:cTn id="11" dur="1000" fill="hold"/>
                                        <p:tgtEl>
                                          <p:spTgt spid="51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latin typeface="Imprint MT Shadow" panose="04020605060303030202" pitchFamily="82" charset="0"/>
              </a:rPr>
              <a:t>Human </a:t>
            </a:r>
            <a:r>
              <a:rPr lang="en-CA" dirty="0" err="1" smtClean="0">
                <a:latin typeface="Imprint MT Shadow" panose="04020605060303030202" pitchFamily="82" charset="0"/>
              </a:rPr>
              <a:t>germline</a:t>
            </a:r>
            <a:endParaRPr lang="en-CA" dirty="0">
              <a:latin typeface="Imprint MT Shadow" panose="04020605060303030202" pitchFamily="82" charset="0"/>
            </a:endParaRPr>
          </a:p>
        </p:txBody>
      </p:sp>
      <p:sp>
        <p:nvSpPr>
          <p:cNvPr id="3" name="Content Placeholder 2"/>
          <p:cNvSpPr>
            <a:spLocks noGrp="1"/>
          </p:cNvSpPr>
          <p:nvPr>
            <p:ph idx="1"/>
          </p:nvPr>
        </p:nvSpPr>
        <p:spPr/>
        <p:txBody>
          <a:bodyPr/>
          <a:lstStyle/>
          <a:p>
            <a:pPr marL="0" indent="0">
              <a:lnSpc>
                <a:spcPct val="150000"/>
              </a:lnSpc>
              <a:buNone/>
            </a:pPr>
            <a:r>
              <a:rPr lang="en-CA" sz="2800" dirty="0" smtClean="0">
                <a:latin typeface="David" panose="020E0502060401010101" pitchFamily="34" charset="-79"/>
                <a:cs typeface="David" panose="020E0502060401010101" pitchFamily="34" charset="-79"/>
              </a:rPr>
              <a:t>There is gene editing of the </a:t>
            </a:r>
            <a:r>
              <a:rPr lang="en-CA" sz="2800" dirty="0" err="1" smtClean="0">
                <a:latin typeface="David" panose="020E0502060401010101" pitchFamily="34" charset="-79"/>
                <a:cs typeface="David" panose="020E0502060401010101" pitchFamily="34" charset="-79"/>
              </a:rPr>
              <a:t>germline</a:t>
            </a:r>
            <a:r>
              <a:rPr lang="en-CA" sz="2800" dirty="0" smtClean="0">
                <a:latin typeface="David" panose="020E0502060401010101" pitchFamily="34" charset="-79"/>
                <a:cs typeface="David" panose="020E0502060401010101" pitchFamily="34" charset="-79"/>
              </a:rPr>
              <a:t> (inherited) and somatic cells (not inherited)</a:t>
            </a:r>
          </a:p>
          <a:p>
            <a:pPr marL="0" indent="0">
              <a:lnSpc>
                <a:spcPct val="150000"/>
              </a:lnSpc>
              <a:buNone/>
            </a:pPr>
            <a:r>
              <a:rPr lang="en-CA" sz="2800" dirty="0" smtClean="0">
                <a:latin typeface="David" panose="020E0502060401010101" pitchFamily="34" charset="-79"/>
                <a:cs typeface="David" panose="020E0502060401010101" pitchFamily="34" charset="-79"/>
              </a:rPr>
              <a:t>Assuming technology is safe and effective</a:t>
            </a:r>
          </a:p>
          <a:p>
            <a:pPr marL="0" indent="0">
              <a:lnSpc>
                <a:spcPct val="150000"/>
              </a:lnSpc>
              <a:buNone/>
            </a:pPr>
            <a:r>
              <a:rPr lang="en-CA" sz="2800" dirty="0" smtClean="0">
                <a:latin typeface="David" panose="020E0502060401010101" pitchFamily="34" charset="-79"/>
                <a:cs typeface="David" panose="020E0502060401010101" pitchFamily="34" charset="-79"/>
              </a:rPr>
              <a:t>What is wrong with:</a:t>
            </a:r>
          </a:p>
          <a:p>
            <a:pPr marL="0" indent="0">
              <a:lnSpc>
                <a:spcPct val="150000"/>
              </a:lnSpc>
              <a:buNone/>
            </a:pPr>
            <a:r>
              <a:rPr lang="en-CA" sz="2800" dirty="0" smtClean="0">
                <a:latin typeface="David" panose="020E0502060401010101" pitchFamily="34" charset="-79"/>
                <a:cs typeface="David" panose="020E0502060401010101" pitchFamily="34" charset="-79"/>
              </a:rPr>
              <a:t>Short couples wanting tall children?</a:t>
            </a:r>
          </a:p>
          <a:p>
            <a:pPr marL="0" indent="0">
              <a:lnSpc>
                <a:spcPct val="150000"/>
              </a:lnSpc>
              <a:buNone/>
            </a:pPr>
            <a:r>
              <a:rPr lang="en-CA" sz="2800" dirty="0" smtClean="0">
                <a:latin typeface="David" panose="020E0502060401010101" pitchFamily="34" charset="-79"/>
                <a:cs typeface="David" panose="020E0502060401010101" pitchFamily="34" charset="-79"/>
              </a:rPr>
              <a:t>Ugly couples wanting good looking children?</a:t>
            </a:r>
          </a:p>
          <a:p>
            <a:pPr marL="0" indent="0">
              <a:lnSpc>
                <a:spcPct val="150000"/>
              </a:lnSpc>
              <a:buNone/>
            </a:pPr>
            <a:r>
              <a:rPr lang="en-CA" sz="2800" dirty="0" smtClean="0">
                <a:latin typeface="David" panose="020E0502060401010101" pitchFamily="34" charset="-79"/>
                <a:cs typeface="David" panose="020E0502060401010101" pitchFamily="34" charset="-79"/>
              </a:rPr>
              <a:t>Stupid couples </a:t>
            </a:r>
            <a:r>
              <a:rPr lang="en-CA" sz="2800" dirty="0" err="1" smtClean="0">
                <a:latin typeface="David" panose="020E0502060401010101" pitchFamily="34" charset="-79"/>
                <a:cs typeface="David" panose="020E0502060401010101" pitchFamily="34" charset="-79"/>
              </a:rPr>
              <a:t>wanting..more</a:t>
            </a:r>
            <a:r>
              <a:rPr lang="en-CA" sz="2800" dirty="0" smtClean="0">
                <a:latin typeface="David" panose="020E0502060401010101" pitchFamily="34" charset="-79"/>
                <a:cs typeface="David" panose="020E0502060401010101" pitchFamily="34" charset="-79"/>
              </a:rPr>
              <a:t> stupid children?</a:t>
            </a:r>
            <a:endParaRPr lang="en-CA" sz="28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4186486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2" end="2"/>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par>
                                <p:cTn id="23" presetID="5" presetClass="entr" presetSubtype="1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checkerboard(across)">
                                      <p:cBhvr>
                                        <p:cTn id="25" dur="500"/>
                                        <p:tgtEl>
                                          <p:spTgt spid="3">
                                            <p:txEl>
                                              <p:pRg st="4" end="4"/>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checkerboard(across)">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latin typeface="Imprint MT Shadow" panose="04020605060303030202" pitchFamily="82" charset="0"/>
              </a:rPr>
              <a:t>Inherited human diseases</a:t>
            </a:r>
            <a:br>
              <a:rPr lang="en-CA" dirty="0" smtClean="0">
                <a:latin typeface="Imprint MT Shadow" panose="04020605060303030202" pitchFamily="82" charset="0"/>
              </a:rPr>
            </a:br>
            <a:endParaRPr lang="en-CA" dirty="0">
              <a:latin typeface="Imprint MT Shadow" panose="04020605060303030202" pitchFamily="82" charset="0"/>
            </a:endParaRPr>
          </a:p>
        </p:txBody>
      </p:sp>
      <p:sp>
        <p:nvSpPr>
          <p:cNvPr id="3" name="Content Placeholder 2"/>
          <p:cNvSpPr>
            <a:spLocks noGrp="1"/>
          </p:cNvSpPr>
          <p:nvPr>
            <p:ph idx="1"/>
          </p:nvPr>
        </p:nvSpPr>
        <p:spPr/>
        <p:txBody>
          <a:bodyPr/>
          <a:lstStyle/>
          <a:p>
            <a:pPr marL="0" indent="0">
              <a:lnSpc>
                <a:spcPct val="150000"/>
              </a:lnSpc>
              <a:buNone/>
            </a:pPr>
            <a:r>
              <a:rPr lang="en-CA" dirty="0" smtClean="0">
                <a:latin typeface="David" panose="020E0502060401010101" pitchFamily="34" charset="-79"/>
                <a:cs typeface="David" panose="020E0502060401010101" pitchFamily="34" charset="-79"/>
              </a:rPr>
              <a:t>Genome editing of germ cells could theoretically eradicate all inherited disorders</a:t>
            </a:r>
          </a:p>
          <a:p>
            <a:pPr marL="0" indent="0">
              <a:lnSpc>
                <a:spcPct val="150000"/>
              </a:lnSpc>
              <a:buNone/>
            </a:pPr>
            <a:r>
              <a:rPr lang="en-CA" dirty="0" smtClean="0">
                <a:latin typeface="David" panose="020E0502060401010101" pitchFamily="34" charset="-79"/>
                <a:cs typeface="David" panose="020E0502060401010101" pitchFamily="34" charset="-79"/>
              </a:rPr>
              <a:t>Why don’t we try with cystic fibrosis as  a model and see what happens?</a:t>
            </a:r>
            <a:endParaRPr lang="en-CA" dirty="0">
              <a:latin typeface="David" panose="020E0502060401010101" pitchFamily="34" charset="-79"/>
              <a:cs typeface="David" panose="020E0502060401010101" pitchFamily="34" charset="-79"/>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933056"/>
            <a:ext cx="3370593" cy="2615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30300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37" presetClass="entr" presetSubtype="0"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1000"/>
                                        <p:tgtEl>
                                          <p:spTgt spid="6146"/>
                                        </p:tgtEl>
                                      </p:cBhvr>
                                    </p:animEffect>
                                    <p:anim calcmode="lin" valueType="num">
                                      <p:cBhvr>
                                        <p:cTn id="14" dur="1000" fill="hold"/>
                                        <p:tgtEl>
                                          <p:spTgt spid="6146"/>
                                        </p:tgtEl>
                                        <p:attrNameLst>
                                          <p:attrName>ppt_x</p:attrName>
                                        </p:attrNameLst>
                                      </p:cBhvr>
                                      <p:tavLst>
                                        <p:tav tm="0">
                                          <p:val>
                                            <p:strVal val="#ppt_x"/>
                                          </p:val>
                                        </p:tav>
                                        <p:tav tm="100000">
                                          <p:val>
                                            <p:strVal val="#ppt_x"/>
                                          </p:val>
                                        </p:tav>
                                      </p:tavLst>
                                    </p:anim>
                                    <p:anim calcmode="lin" valueType="num">
                                      <p:cBhvr>
                                        <p:cTn id="15" dur="900" decel="100000" fill="hold"/>
                                        <p:tgtEl>
                                          <p:spTgt spid="614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14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4102"/>
            <a:ext cx="9144000" cy="68338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p:cNvSpPr txBox="1"/>
          <p:nvPr/>
        </p:nvSpPr>
        <p:spPr>
          <a:xfrm>
            <a:off x="0" y="188642"/>
            <a:ext cx="9144000" cy="646331"/>
          </a:xfrm>
          <a:prstGeom prst="rect">
            <a:avLst/>
          </a:prstGeom>
          <a:noFill/>
        </p:spPr>
        <p:txBody>
          <a:bodyPr wrap="square" rtlCol="0">
            <a:spAutoFit/>
          </a:bodyPr>
          <a:lstStyle/>
          <a:p>
            <a:pPr algn="ctr"/>
            <a:r>
              <a:rPr lang="en-US" sz="3600" dirty="0" smtClean="0">
                <a:latin typeface="Imprint MT Shadow" panose="04020605060303030202" pitchFamily="82" charset="0"/>
                <a:cs typeface="David" panose="020E0502060401010101" pitchFamily="34" charset="-79"/>
              </a:rPr>
              <a:t>Introducing the principals</a:t>
            </a:r>
            <a:endParaRPr lang="en-US" sz="3600" dirty="0">
              <a:latin typeface="Imprint MT Shadow" panose="04020605060303030202" pitchFamily="82" charset="0"/>
              <a:cs typeface="David" panose="020E0502060401010101" pitchFamily="34" charset="-79"/>
            </a:endParaRPr>
          </a:p>
        </p:txBody>
      </p:sp>
      <p:pic>
        <p:nvPicPr>
          <p:cNvPr id="4" name="Picture 3" descr="11183073_951925038192464_1544574103_o (1).jpg"/>
          <p:cNvPicPr>
            <a:picLocks noChangeAspect="1"/>
          </p:cNvPicPr>
          <p:nvPr/>
        </p:nvPicPr>
        <p:blipFill rotWithShape="1">
          <a:blip r:embed="rId3">
            <a:extLst>
              <a:ext uri="{28A0092B-C50C-407E-A947-70E740481C1C}">
                <a14:useLocalDpi xmlns:a14="http://schemas.microsoft.com/office/drawing/2010/main" val="0"/>
              </a:ext>
            </a:extLst>
          </a:blip>
          <a:srcRect l="51762"/>
          <a:stretch/>
        </p:blipFill>
        <p:spPr>
          <a:xfrm>
            <a:off x="4647291" y="1052738"/>
            <a:ext cx="4464496" cy="6073717"/>
          </a:xfrm>
          <a:prstGeom prst="rect">
            <a:avLst/>
          </a:prstGeom>
        </p:spPr>
      </p:pic>
      <p:sp>
        <p:nvSpPr>
          <p:cNvPr id="15" name="TextBox 14"/>
          <p:cNvSpPr txBox="1"/>
          <p:nvPr/>
        </p:nvSpPr>
        <p:spPr>
          <a:xfrm>
            <a:off x="467544" y="1124746"/>
            <a:ext cx="1008112" cy="430887"/>
          </a:xfrm>
          <a:prstGeom prst="rect">
            <a:avLst/>
          </a:prstGeom>
          <a:effectLst>
            <a:outerShdw blurRad="50800" dist="42924" dir="5400000" rotWithShape="0">
              <a:srgbClr val="000000">
                <a:alpha val="40000"/>
              </a:srgbClr>
            </a:outerShdw>
            <a:reflection blurRad="6350" stA="50000" endA="300" endPos="90000" dist="50800" dir="5400000" sy="-100000" algn="bl" rotWithShape="0"/>
          </a:effectLst>
        </p:spPr>
        <p:style>
          <a:lnRef idx="1">
            <a:schemeClr val="accent6"/>
          </a:lnRef>
          <a:fillRef idx="3">
            <a:schemeClr val="accent6"/>
          </a:fillRef>
          <a:effectRef idx="2">
            <a:schemeClr val="accent6"/>
          </a:effectRef>
          <a:fontRef idx="minor">
            <a:schemeClr val="lt1"/>
          </a:fontRef>
        </p:style>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200" b="1" dirty="0" smtClean="0">
                <a:ln w="50800"/>
                <a:solidFill>
                  <a:schemeClr val="bg1">
                    <a:shade val="50000"/>
                  </a:schemeClr>
                </a:solidFill>
                <a:latin typeface="Palatino Linotype"/>
                <a:cs typeface="Palatino Linotype"/>
              </a:rPr>
              <a:t>Name</a:t>
            </a:r>
            <a:endParaRPr lang="en-US" sz="2200" b="1" dirty="0">
              <a:ln w="50800"/>
              <a:solidFill>
                <a:schemeClr val="bg1">
                  <a:shade val="50000"/>
                </a:schemeClr>
              </a:solidFill>
              <a:latin typeface="Palatino Linotype"/>
              <a:cs typeface="Palatino Linotype"/>
            </a:endParaRPr>
          </a:p>
        </p:txBody>
      </p:sp>
      <p:sp>
        <p:nvSpPr>
          <p:cNvPr id="16" name="TextBox 15"/>
          <p:cNvSpPr txBox="1"/>
          <p:nvPr/>
        </p:nvSpPr>
        <p:spPr>
          <a:xfrm>
            <a:off x="467544" y="1988842"/>
            <a:ext cx="2088232" cy="430887"/>
          </a:xfrm>
          <a:prstGeom prst="rect">
            <a:avLst/>
          </a:prstGeom>
          <a:effectLst>
            <a:outerShdw blurRad="50800" dist="42924" dir="5400000" rotWithShape="0">
              <a:srgbClr val="000000">
                <a:alpha val="40000"/>
              </a:srgbClr>
            </a:outerShdw>
            <a:reflection blurRad="6350" stA="50000" endA="300" endPos="90000" dist="50800" dir="5400000" sy="-100000" algn="bl" rotWithShape="0"/>
          </a:effectLst>
        </p:spPr>
        <p:style>
          <a:lnRef idx="1">
            <a:schemeClr val="accent6"/>
          </a:lnRef>
          <a:fillRef idx="3">
            <a:schemeClr val="accent6"/>
          </a:fillRef>
          <a:effectRef idx="2">
            <a:schemeClr val="accent6"/>
          </a:effectRef>
          <a:fontRef idx="minor">
            <a:schemeClr val="lt1"/>
          </a:fontRef>
        </p:style>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200" b="1" dirty="0" smtClean="0">
                <a:ln w="50800"/>
                <a:solidFill>
                  <a:schemeClr val="bg1">
                    <a:shade val="50000"/>
                  </a:schemeClr>
                </a:solidFill>
                <a:latin typeface="Palatino Linotype"/>
                <a:cs typeface="Palatino Linotype"/>
              </a:rPr>
              <a:t>Place of Birth</a:t>
            </a:r>
            <a:endParaRPr lang="en-US" sz="2200" b="1" dirty="0">
              <a:ln w="50800"/>
              <a:solidFill>
                <a:schemeClr val="bg1">
                  <a:shade val="50000"/>
                </a:schemeClr>
              </a:solidFill>
              <a:latin typeface="Palatino Linotype"/>
              <a:cs typeface="Palatino Linotype"/>
            </a:endParaRPr>
          </a:p>
        </p:txBody>
      </p:sp>
      <p:sp>
        <p:nvSpPr>
          <p:cNvPr id="17" name="TextBox 16"/>
          <p:cNvSpPr txBox="1"/>
          <p:nvPr/>
        </p:nvSpPr>
        <p:spPr>
          <a:xfrm>
            <a:off x="467544" y="2708922"/>
            <a:ext cx="1008112" cy="430887"/>
          </a:xfrm>
          <a:prstGeom prst="rect">
            <a:avLst/>
          </a:prstGeom>
          <a:effectLst>
            <a:outerShdw blurRad="50800" dist="42924" dir="5400000" rotWithShape="0">
              <a:srgbClr val="000000">
                <a:alpha val="40000"/>
              </a:srgbClr>
            </a:outerShdw>
            <a:reflection blurRad="6350" stA="50000" endA="300" endPos="90000" dist="50800" dir="5400000" sy="-100000" algn="bl" rotWithShape="0"/>
          </a:effectLst>
        </p:spPr>
        <p:style>
          <a:lnRef idx="1">
            <a:schemeClr val="accent6"/>
          </a:lnRef>
          <a:fillRef idx="3">
            <a:schemeClr val="accent6"/>
          </a:fillRef>
          <a:effectRef idx="2">
            <a:schemeClr val="accent6"/>
          </a:effectRef>
          <a:fontRef idx="minor">
            <a:schemeClr val="lt1"/>
          </a:fontRef>
        </p:style>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200" b="1" dirty="0" smtClean="0">
                <a:ln w="50800"/>
                <a:solidFill>
                  <a:schemeClr val="bg1">
                    <a:shade val="50000"/>
                  </a:schemeClr>
                </a:solidFill>
                <a:latin typeface="Palatino Linotype"/>
                <a:cs typeface="Palatino Linotype"/>
              </a:rPr>
              <a:t>Score</a:t>
            </a:r>
            <a:endParaRPr lang="en-US" sz="2200" b="1" dirty="0">
              <a:ln w="50800"/>
              <a:solidFill>
                <a:schemeClr val="bg1">
                  <a:shade val="50000"/>
                </a:schemeClr>
              </a:solidFill>
              <a:latin typeface="Palatino Linotype"/>
              <a:cs typeface="Palatino Linotype"/>
            </a:endParaRPr>
          </a:p>
        </p:txBody>
      </p:sp>
      <p:sp>
        <p:nvSpPr>
          <p:cNvPr id="18" name="TextBox 17"/>
          <p:cNvSpPr txBox="1"/>
          <p:nvPr/>
        </p:nvSpPr>
        <p:spPr>
          <a:xfrm>
            <a:off x="467544" y="3501008"/>
            <a:ext cx="1224136" cy="430887"/>
          </a:xfrm>
          <a:prstGeom prst="rect">
            <a:avLst/>
          </a:prstGeom>
          <a:effectLst>
            <a:outerShdw blurRad="50800" dist="42924" dir="5400000" rotWithShape="0">
              <a:srgbClr val="000000">
                <a:alpha val="40000"/>
              </a:srgbClr>
            </a:outerShdw>
            <a:reflection blurRad="6350" stA="50000" endA="300" endPos="90000" dist="50800" dir="5400000" sy="-100000" algn="bl" rotWithShape="0"/>
          </a:effectLst>
        </p:spPr>
        <p:style>
          <a:lnRef idx="1">
            <a:schemeClr val="accent6"/>
          </a:lnRef>
          <a:fillRef idx="3">
            <a:schemeClr val="accent6"/>
          </a:fillRef>
          <a:effectRef idx="2">
            <a:schemeClr val="accent6"/>
          </a:effectRef>
          <a:fontRef idx="minor">
            <a:schemeClr val="lt1"/>
          </a:fontRef>
        </p:style>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200" b="1" dirty="0" smtClean="0">
                <a:ln w="50800"/>
                <a:solidFill>
                  <a:schemeClr val="bg1">
                    <a:shade val="50000"/>
                  </a:schemeClr>
                </a:solidFill>
                <a:latin typeface="Palatino Linotype"/>
                <a:cs typeface="Palatino Linotype"/>
              </a:rPr>
              <a:t>Reach</a:t>
            </a:r>
            <a:endParaRPr lang="en-US" sz="2200" b="1" dirty="0">
              <a:ln w="50800"/>
              <a:solidFill>
                <a:schemeClr val="bg1">
                  <a:shade val="50000"/>
                </a:schemeClr>
              </a:solidFill>
              <a:latin typeface="Palatino Linotype"/>
              <a:cs typeface="Palatino Linotype"/>
            </a:endParaRPr>
          </a:p>
        </p:txBody>
      </p:sp>
      <p:sp>
        <p:nvSpPr>
          <p:cNvPr id="19" name="TextBox 18"/>
          <p:cNvSpPr txBox="1"/>
          <p:nvPr/>
        </p:nvSpPr>
        <p:spPr>
          <a:xfrm>
            <a:off x="467544" y="4365106"/>
            <a:ext cx="1944216" cy="430887"/>
          </a:xfrm>
          <a:prstGeom prst="rect">
            <a:avLst/>
          </a:prstGeom>
          <a:effectLst>
            <a:outerShdw blurRad="50800" dist="42924" dir="5400000" rotWithShape="0">
              <a:srgbClr val="000000">
                <a:alpha val="40000"/>
              </a:srgbClr>
            </a:outerShdw>
            <a:reflection blurRad="6350" stA="50000" endA="300" endPos="90000" dist="50800" dir="5400000" sy="-100000" algn="bl" rotWithShape="0"/>
          </a:effectLst>
        </p:spPr>
        <p:style>
          <a:lnRef idx="1">
            <a:schemeClr val="accent6"/>
          </a:lnRef>
          <a:fillRef idx="3">
            <a:schemeClr val="accent6"/>
          </a:fillRef>
          <a:effectRef idx="2">
            <a:schemeClr val="accent6"/>
          </a:effectRef>
          <a:fontRef idx="minor">
            <a:schemeClr val="lt1"/>
          </a:fontRef>
        </p:style>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200" b="1" dirty="0" smtClean="0">
                <a:ln w="50800"/>
                <a:solidFill>
                  <a:schemeClr val="bg1">
                    <a:shade val="50000"/>
                  </a:schemeClr>
                </a:solidFill>
                <a:latin typeface="Palatino Linotype"/>
                <a:cs typeface="Palatino Linotype"/>
              </a:rPr>
              <a:t>Publications</a:t>
            </a:r>
            <a:endParaRPr lang="en-US" sz="2200" b="1" dirty="0">
              <a:ln w="50800"/>
              <a:solidFill>
                <a:schemeClr val="bg1">
                  <a:shade val="50000"/>
                </a:schemeClr>
              </a:solidFill>
              <a:latin typeface="Palatino Linotype"/>
              <a:cs typeface="Palatino Linotype"/>
            </a:endParaRPr>
          </a:p>
        </p:txBody>
      </p:sp>
      <p:sp>
        <p:nvSpPr>
          <p:cNvPr id="20" name="TextBox 19"/>
          <p:cNvSpPr txBox="1"/>
          <p:nvPr/>
        </p:nvSpPr>
        <p:spPr>
          <a:xfrm>
            <a:off x="467544" y="5229202"/>
            <a:ext cx="2592288" cy="430887"/>
          </a:xfrm>
          <a:prstGeom prst="rect">
            <a:avLst/>
          </a:prstGeom>
          <a:effectLst>
            <a:outerShdw blurRad="50800" dist="42924" dir="5400000" rotWithShape="0">
              <a:srgbClr val="000000">
                <a:alpha val="40000"/>
              </a:srgbClr>
            </a:outerShdw>
            <a:reflection blurRad="6350" stA="50000" endA="300" endPos="90000" dist="50800" dir="5400000" sy="-100000" algn="bl" rotWithShape="0"/>
          </a:effectLst>
        </p:spPr>
        <p:style>
          <a:lnRef idx="1">
            <a:schemeClr val="accent6"/>
          </a:lnRef>
          <a:fillRef idx="3">
            <a:schemeClr val="accent6"/>
          </a:fillRef>
          <a:effectRef idx="2">
            <a:schemeClr val="accent6"/>
          </a:effectRef>
          <a:fontRef idx="minor">
            <a:schemeClr val="lt1"/>
          </a:fontRef>
        </p:style>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200" b="1" dirty="0" smtClean="0">
                <a:ln w="50800"/>
                <a:solidFill>
                  <a:schemeClr val="bg1">
                    <a:shade val="50000"/>
                  </a:schemeClr>
                </a:solidFill>
                <a:latin typeface="Palatino Linotype"/>
                <a:cs typeface="Palatino Linotype"/>
              </a:rPr>
              <a:t>Lifetime Citations</a:t>
            </a:r>
            <a:endParaRPr lang="en-US" sz="2200" b="1" dirty="0">
              <a:ln w="50800"/>
              <a:solidFill>
                <a:schemeClr val="bg1">
                  <a:shade val="50000"/>
                </a:schemeClr>
              </a:solidFill>
              <a:latin typeface="Palatino Linotype"/>
              <a:cs typeface="Palatino Linotype"/>
            </a:endParaRPr>
          </a:p>
        </p:txBody>
      </p:sp>
      <p:sp>
        <p:nvSpPr>
          <p:cNvPr id="21" name="TextBox 20"/>
          <p:cNvSpPr txBox="1"/>
          <p:nvPr/>
        </p:nvSpPr>
        <p:spPr>
          <a:xfrm>
            <a:off x="467544" y="6093298"/>
            <a:ext cx="1944216" cy="430887"/>
          </a:xfrm>
          <a:prstGeom prst="rect">
            <a:avLst/>
          </a:prstGeom>
          <a:effectLst>
            <a:outerShdw blurRad="50800" dist="42924" dir="5400000" rotWithShape="0">
              <a:srgbClr val="000000">
                <a:alpha val="40000"/>
              </a:srgbClr>
            </a:outerShdw>
            <a:reflection blurRad="6350" stA="50000" endA="300" endPos="90000" dist="50800" dir="5400000" sy="-100000" algn="bl" rotWithShape="0"/>
          </a:effectLst>
        </p:spPr>
        <p:style>
          <a:lnRef idx="1">
            <a:schemeClr val="accent6"/>
          </a:lnRef>
          <a:fillRef idx="3">
            <a:schemeClr val="accent6"/>
          </a:fillRef>
          <a:effectRef idx="2">
            <a:schemeClr val="accent6"/>
          </a:effectRef>
          <a:fontRef idx="minor">
            <a:schemeClr val="lt1"/>
          </a:fontRef>
        </p:style>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200" b="1" dirty="0" smtClean="0">
                <a:ln w="50800"/>
                <a:solidFill>
                  <a:schemeClr val="bg1">
                    <a:shade val="50000"/>
                  </a:schemeClr>
                </a:solidFill>
                <a:latin typeface="Palatino Linotype"/>
                <a:cs typeface="Palatino Linotype"/>
              </a:rPr>
              <a:t>H-Index</a:t>
            </a:r>
            <a:endParaRPr lang="en-US" sz="2200" b="1" dirty="0">
              <a:ln w="50800"/>
              <a:solidFill>
                <a:schemeClr val="bg1">
                  <a:shade val="50000"/>
                </a:schemeClr>
              </a:solidFill>
              <a:latin typeface="Palatino Linotype"/>
              <a:cs typeface="Palatino Linotype"/>
            </a:endParaRPr>
          </a:p>
        </p:txBody>
      </p:sp>
      <p:sp>
        <p:nvSpPr>
          <p:cNvPr id="2" name="TextBox 1"/>
          <p:cNvSpPr txBox="1"/>
          <p:nvPr/>
        </p:nvSpPr>
        <p:spPr>
          <a:xfrm>
            <a:off x="1835696" y="1052738"/>
            <a:ext cx="3024336" cy="64633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smtClean="0">
                <a:ln w="11430"/>
                <a:solidFill>
                  <a:srgbClr val="3366FF"/>
                </a:solidFill>
                <a:effectLst>
                  <a:outerShdw blurRad="80000" dist="40000" dir="5040000" algn="tl">
                    <a:srgbClr val="000000">
                      <a:alpha val="30000"/>
                    </a:srgbClr>
                  </a:outerShdw>
                </a:effectLst>
              </a:rPr>
              <a:t>Tom </a:t>
            </a:r>
            <a:r>
              <a:rPr lang="en-US" sz="3600" b="1" dirty="0" err="1" smtClean="0">
                <a:ln w="11430"/>
                <a:solidFill>
                  <a:srgbClr val="3366FF"/>
                </a:solidFill>
                <a:effectLst>
                  <a:outerShdw blurRad="80000" dist="40000" dir="5040000" algn="tl">
                    <a:srgbClr val="000000">
                      <a:alpha val="30000"/>
                    </a:srgbClr>
                  </a:outerShdw>
                </a:effectLst>
              </a:rPr>
              <a:t>Maniatis</a:t>
            </a:r>
            <a:endParaRPr lang="en-US" sz="3600" b="1" dirty="0">
              <a:ln w="11430"/>
              <a:solidFill>
                <a:srgbClr val="3366FF"/>
              </a:solidFill>
              <a:effectLst>
                <a:outerShdw blurRad="80000" dist="40000" dir="5040000" algn="tl">
                  <a:srgbClr val="000000">
                    <a:alpha val="30000"/>
                  </a:srgbClr>
                </a:outerShdw>
              </a:effectLst>
            </a:endParaRPr>
          </a:p>
        </p:txBody>
      </p:sp>
      <p:sp>
        <p:nvSpPr>
          <p:cNvPr id="22" name="TextBox 21"/>
          <p:cNvSpPr txBox="1"/>
          <p:nvPr/>
        </p:nvSpPr>
        <p:spPr>
          <a:xfrm>
            <a:off x="2627784" y="1916834"/>
            <a:ext cx="3024336" cy="64633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smtClean="0">
                <a:ln w="11430"/>
                <a:solidFill>
                  <a:srgbClr val="3366FF"/>
                </a:solidFill>
                <a:effectLst>
                  <a:outerShdw blurRad="80000" dist="40000" dir="5040000" algn="tl">
                    <a:srgbClr val="000000">
                      <a:alpha val="30000"/>
                    </a:srgbClr>
                  </a:outerShdw>
                </a:effectLst>
              </a:rPr>
              <a:t>USA</a:t>
            </a:r>
            <a:endParaRPr lang="en-US" sz="3600" b="1" dirty="0">
              <a:ln w="11430"/>
              <a:solidFill>
                <a:srgbClr val="3366FF"/>
              </a:solidFill>
              <a:effectLst>
                <a:outerShdw blurRad="80000" dist="40000" dir="5040000" algn="tl">
                  <a:srgbClr val="000000">
                    <a:alpha val="30000"/>
                  </a:srgbClr>
                </a:outerShdw>
              </a:effectLst>
            </a:endParaRPr>
          </a:p>
        </p:txBody>
      </p:sp>
      <p:sp>
        <p:nvSpPr>
          <p:cNvPr id="23" name="TextBox 22"/>
          <p:cNvSpPr txBox="1"/>
          <p:nvPr/>
        </p:nvSpPr>
        <p:spPr>
          <a:xfrm>
            <a:off x="1691680" y="2564906"/>
            <a:ext cx="3024336" cy="64633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smtClean="0">
                <a:ln w="11430"/>
                <a:solidFill>
                  <a:srgbClr val="3366FF"/>
                </a:solidFill>
                <a:effectLst>
                  <a:outerShdw blurRad="80000" dist="40000" dir="5040000" algn="tl">
                    <a:srgbClr val="000000">
                      <a:alpha val="30000"/>
                    </a:srgbClr>
                  </a:outerShdw>
                </a:effectLst>
              </a:rPr>
              <a:t>50 wins</a:t>
            </a:r>
            <a:endParaRPr lang="en-US" sz="3600" b="1" dirty="0">
              <a:ln w="11430"/>
              <a:solidFill>
                <a:srgbClr val="3366FF"/>
              </a:solidFill>
              <a:effectLst>
                <a:outerShdw blurRad="80000" dist="40000" dir="5040000" algn="tl">
                  <a:srgbClr val="000000">
                    <a:alpha val="30000"/>
                  </a:srgbClr>
                </a:outerShdw>
              </a:effectLst>
            </a:endParaRPr>
          </a:p>
        </p:txBody>
      </p:sp>
      <p:sp>
        <p:nvSpPr>
          <p:cNvPr id="24" name="TextBox 23"/>
          <p:cNvSpPr txBox="1"/>
          <p:nvPr/>
        </p:nvSpPr>
        <p:spPr>
          <a:xfrm>
            <a:off x="1835696" y="3356994"/>
            <a:ext cx="3024336" cy="64633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smtClean="0">
                <a:ln w="11430"/>
                <a:solidFill>
                  <a:srgbClr val="3366FF"/>
                </a:solidFill>
                <a:effectLst>
                  <a:outerShdw blurRad="80000" dist="40000" dir="5040000" algn="tl">
                    <a:srgbClr val="000000">
                      <a:alpha val="30000"/>
                    </a:srgbClr>
                  </a:outerShdw>
                </a:effectLst>
              </a:rPr>
              <a:t>Unreachable</a:t>
            </a:r>
            <a:endParaRPr lang="en-US" sz="3600" b="1" dirty="0">
              <a:ln w="11430"/>
              <a:solidFill>
                <a:srgbClr val="3366FF"/>
              </a:solidFill>
              <a:effectLst>
                <a:outerShdw blurRad="80000" dist="40000" dir="5040000" algn="tl">
                  <a:srgbClr val="000000">
                    <a:alpha val="30000"/>
                  </a:srgbClr>
                </a:outerShdw>
              </a:effectLst>
            </a:endParaRPr>
          </a:p>
        </p:txBody>
      </p:sp>
      <p:sp>
        <p:nvSpPr>
          <p:cNvPr id="26" name="TextBox 25"/>
          <p:cNvSpPr txBox="1"/>
          <p:nvPr/>
        </p:nvSpPr>
        <p:spPr>
          <a:xfrm>
            <a:off x="2483768" y="4221090"/>
            <a:ext cx="3024336" cy="64633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smtClean="0">
                <a:ln w="11430"/>
                <a:solidFill>
                  <a:srgbClr val="3366FF"/>
                </a:solidFill>
                <a:effectLst>
                  <a:outerShdw blurRad="80000" dist="40000" dir="5040000" algn="tl">
                    <a:srgbClr val="000000">
                      <a:alpha val="30000"/>
                    </a:srgbClr>
                  </a:outerShdw>
                </a:effectLst>
              </a:rPr>
              <a:t>1000+</a:t>
            </a:r>
            <a:endParaRPr lang="en-US" sz="3600" b="1" dirty="0">
              <a:ln w="11430"/>
              <a:solidFill>
                <a:srgbClr val="3366FF"/>
              </a:solidFill>
              <a:effectLst>
                <a:outerShdw blurRad="80000" dist="40000" dir="5040000" algn="tl">
                  <a:srgbClr val="000000">
                    <a:alpha val="30000"/>
                  </a:srgbClr>
                </a:outerShdw>
              </a:effectLst>
            </a:endParaRPr>
          </a:p>
        </p:txBody>
      </p:sp>
      <p:sp>
        <p:nvSpPr>
          <p:cNvPr id="27" name="TextBox 26"/>
          <p:cNvSpPr txBox="1"/>
          <p:nvPr/>
        </p:nvSpPr>
        <p:spPr>
          <a:xfrm>
            <a:off x="3131840" y="5085186"/>
            <a:ext cx="3024336" cy="64633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smtClean="0">
                <a:ln w="11430"/>
                <a:solidFill>
                  <a:srgbClr val="3366FF"/>
                </a:solidFill>
                <a:effectLst>
                  <a:outerShdw blurRad="80000" dist="40000" dir="5040000" algn="tl">
                    <a:srgbClr val="000000">
                      <a:alpha val="30000"/>
                    </a:srgbClr>
                  </a:outerShdw>
                </a:effectLst>
              </a:rPr>
              <a:t>325,420</a:t>
            </a:r>
            <a:endParaRPr lang="en-US" sz="3600" b="1" dirty="0">
              <a:ln w="11430"/>
              <a:solidFill>
                <a:srgbClr val="3366FF"/>
              </a:solidFill>
              <a:effectLst>
                <a:outerShdw blurRad="80000" dist="40000" dir="5040000" algn="tl">
                  <a:srgbClr val="000000">
                    <a:alpha val="30000"/>
                  </a:srgbClr>
                </a:outerShdw>
              </a:effectLst>
            </a:endParaRPr>
          </a:p>
        </p:txBody>
      </p:sp>
      <p:sp>
        <p:nvSpPr>
          <p:cNvPr id="28" name="TextBox 27"/>
          <p:cNvSpPr txBox="1"/>
          <p:nvPr/>
        </p:nvSpPr>
        <p:spPr>
          <a:xfrm>
            <a:off x="2483768" y="6021290"/>
            <a:ext cx="3024336" cy="64633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smtClean="0">
                <a:ln w="11430"/>
                <a:solidFill>
                  <a:srgbClr val="3366FF"/>
                </a:solidFill>
                <a:effectLst>
                  <a:outerShdw blurRad="80000" dist="40000" dir="5040000" algn="tl">
                    <a:srgbClr val="000000">
                      <a:alpha val="30000"/>
                    </a:srgbClr>
                  </a:outerShdw>
                </a:effectLst>
              </a:rPr>
              <a:t>147</a:t>
            </a:r>
            <a:endParaRPr lang="en-US" sz="3600" b="1" dirty="0">
              <a:ln w="11430"/>
              <a:solidFill>
                <a:srgbClr val="3366FF"/>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789520120"/>
      </p:ext>
    </p:extLst>
  </p:cSld>
  <p:clrMapOvr>
    <a:masterClrMapping/>
  </p:clrMapOvr>
  <mc:AlternateContent xmlns:mc="http://schemas.openxmlformats.org/markup-compatibility/2006" xmlns:p14="http://schemas.microsoft.com/office/powerpoint/2010/main">
    <mc:Choice Requires="p14">
      <p:transition spd="slow" p14:dur="2000" advClick="0" advTm="34000">
        <p14:prism isContent="1"/>
      </p:transition>
    </mc:Choice>
    <mc:Fallback xmlns="">
      <p:transition xmlns:p14="http://schemas.microsoft.com/office/powerpoint/2010/main" spd="slow" advClick="0" advTm="3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par>
                          <p:cTn id="11" fill="hold">
                            <p:stCondLst>
                              <p:cond delay="3300"/>
                            </p:stCondLst>
                            <p:childTnLst>
                              <p:par>
                                <p:cTn id="12" presetID="31" presetClass="entr" presetSubtype="0" fill="hold" nodeType="afterEffect">
                                  <p:stCondLst>
                                    <p:cond delay="200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fltVal val="0"/>
                                          </p:val>
                                        </p:tav>
                                        <p:tav tm="100000">
                                          <p:val>
                                            <p:strVal val="#ppt_w"/>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 calcmode="lin" valueType="num">
                                      <p:cBhvr>
                                        <p:cTn id="16" dur="2000" fill="hold"/>
                                        <p:tgtEl>
                                          <p:spTgt spid="4"/>
                                        </p:tgtEl>
                                        <p:attrNameLst>
                                          <p:attrName>style.rotation</p:attrName>
                                        </p:attrNameLst>
                                      </p:cBhvr>
                                      <p:tavLst>
                                        <p:tav tm="0">
                                          <p:val>
                                            <p:fltVal val="90"/>
                                          </p:val>
                                        </p:tav>
                                        <p:tav tm="100000">
                                          <p:val>
                                            <p:fltVal val="0"/>
                                          </p:val>
                                        </p:tav>
                                      </p:tavLst>
                                    </p:anim>
                                    <p:animEffect transition="in" filter="fade">
                                      <p:cBhvr>
                                        <p:cTn id="17" dur="2000"/>
                                        <p:tgtEl>
                                          <p:spTgt spid="4"/>
                                        </p:tgtEl>
                                      </p:cBhvr>
                                    </p:animEffect>
                                  </p:childTnLst>
                                </p:cTn>
                              </p:par>
                            </p:childTnLst>
                          </p:cTn>
                        </p:par>
                        <p:par>
                          <p:cTn id="18" fill="hold">
                            <p:stCondLst>
                              <p:cond delay="7300"/>
                            </p:stCondLst>
                            <p:childTnLst>
                              <p:par>
                                <p:cTn id="19" presetID="2" presetClass="entr" presetSubtype="4" fill="hold" grpId="0" nodeType="afterEffect">
                                  <p:stCondLst>
                                    <p:cond delay="250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250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0300"/>
                            </p:stCondLst>
                            <p:childTnLst>
                              <p:par>
                                <p:cTn id="28" presetID="2" presetClass="entr" presetSubtype="4" fill="hold" grpId="0" nodeType="afterEffect">
                                  <p:stCondLst>
                                    <p:cond delay="250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250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par>
                          <p:cTn id="36" fill="hold">
                            <p:stCondLst>
                              <p:cond delay="13300"/>
                            </p:stCondLst>
                            <p:childTnLst>
                              <p:par>
                                <p:cTn id="37" presetID="2" presetClass="entr" presetSubtype="4" fill="hold" grpId="0" nodeType="afterEffect">
                                  <p:stCondLst>
                                    <p:cond delay="250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250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par>
                          <p:cTn id="45" fill="hold">
                            <p:stCondLst>
                              <p:cond delay="16300"/>
                            </p:stCondLst>
                            <p:childTnLst>
                              <p:par>
                                <p:cTn id="46" presetID="2" presetClass="entr" presetSubtype="4" fill="hold" grpId="0" nodeType="afterEffect">
                                  <p:stCondLst>
                                    <p:cond delay="250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2500"/>
                                  </p:stCondLst>
                                  <p:iterate type="lt">
                                    <p:tmPct val="0"/>
                                  </p:iterate>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par>
                                <p:cTn id="54" presetID="16" presetClass="emph" presetSubtype="0" fill="hold" grpId="1" nodeType="withEffect">
                                  <p:stCondLst>
                                    <p:cond delay="3000"/>
                                  </p:stCondLst>
                                  <p:iterate type="lt">
                                    <p:tmPct val="4000"/>
                                  </p:iterate>
                                  <p:childTnLst>
                                    <p:set>
                                      <p:cBhvr override="childStyle">
                                        <p:cTn id="55" dur="1000" fill="hold"/>
                                        <p:tgtEl>
                                          <p:spTgt spid="24"/>
                                        </p:tgtEl>
                                        <p:attrNameLst>
                                          <p:attrName>style.color</p:attrName>
                                        </p:attrNameLst>
                                      </p:cBhvr>
                                      <p:to>
                                        <p:clrVal>
                                          <a:srgbClr val="FF0000"/>
                                        </p:clrVal>
                                      </p:to>
                                    </p:set>
                                    <p:set>
                                      <p:cBhvr>
                                        <p:cTn id="56" dur="1000" fill="hold"/>
                                        <p:tgtEl>
                                          <p:spTgt spid="24"/>
                                        </p:tgtEl>
                                        <p:attrNameLst>
                                          <p:attrName>fillcolor</p:attrName>
                                        </p:attrNameLst>
                                      </p:cBhvr>
                                      <p:to>
                                        <p:clrVal>
                                          <a:srgbClr val="FF0000"/>
                                        </p:clrVal>
                                      </p:to>
                                    </p:set>
                                    <p:set>
                                      <p:cBhvr>
                                        <p:cTn id="57" dur="1000" fill="hold"/>
                                        <p:tgtEl>
                                          <p:spTgt spid="24"/>
                                        </p:tgtEl>
                                        <p:attrNameLst>
                                          <p:attrName>fill.type</p:attrName>
                                        </p:attrNameLst>
                                      </p:cBhvr>
                                      <p:to>
                                        <p:strVal val="solid"/>
                                      </p:to>
                                    </p:set>
                                  </p:childTnLst>
                                </p:cTn>
                              </p:par>
                            </p:childTnLst>
                          </p:cTn>
                        </p:par>
                        <p:par>
                          <p:cTn id="58" fill="hold">
                            <p:stCondLst>
                              <p:cond delay="20700"/>
                            </p:stCondLst>
                            <p:childTnLst>
                              <p:par>
                                <p:cTn id="59" presetID="36" presetClass="emph" presetSubtype="0" fill="hold" grpId="2" nodeType="afterEffect">
                                  <p:stCondLst>
                                    <p:cond delay="250"/>
                                  </p:stCondLst>
                                  <p:iterate type="lt">
                                    <p:tmPct val="10000"/>
                                  </p:iterate>
                                  <p:childTnLst>
                                    <p:animScale>
                                      <p:cBhvr>
                                        <p:cTn id="60" dur="500" autoRev="1" fill="hold">
                                          <p:stCondLst>
                                            <p:cond delay="0"/>
                                          </p:stCondLst>
                                        </p:cTn>
                                        <p:tgtEl>
                                          <p:spTgt spid="24"/>
                                        </p:tgtEl>
                                      </p:cBhvr>
                                      <p:to x="80000" y="100000"/>
                                    </p:animScale>
                                    <p:anim by="(#ppt_w*0.10)" calcmode="lin" valueType="num">
                                      <p:cBhvr>
                                        <p:cTn id="61" dur="500" autoRev="1" fill="hold">
                                          <p:stCondLst>
                                            <p:cond delay="0"/>
                                          </p:stCondLst>
                                        </p:cTn>
                                        <p:tgtEl>
                                          <p:spTgt spid="24"/>
                                        </p:tgtEl>
                                        <p:attrNameLst>
                                          <p:attrName>ppt_x</p:attrName>
                                        </p:attrNameLst>
                                      </p:cBhvr>
                                    </p:anim>
                                    <p:anim by="(-#ppt_w*0.10)" calcmode="lin" valueType="num">
                                      <p:cBhvr>
                                        <p:cTn id="62" dur="500" autoRev="1" fill="hold">
                                          <p:stCondLst>
                                            <p:cond delay="0"/>
                                          </p:stCondLst>
                                        </p:cTn>
                                        <p:tgtEl>
                                          <p:spTgt spid="24"/>
                                        </p:tgtEl>
                                        <p:attrNameLst>
                                          <p:attrName>ppt_y</p:attrName>
                                        </p:attrNameLst>
                                      </p:cBhvr>
                                    </p:anim>
                                    <p:animRot by="-480000">
                                      <p:cBhvr>
                                        <p:cTn id="63" dur="500" autoRev="1" fill="hold">
                                          <p:stCondLst>
                                            <p:cond delay="0"/>
                                          </p:stCondLst>
                                        </p:cTn>
                                        <p:tgtEl>
                                          <p:spTgt spid="24"/>
                                        </p:tgtEl>
                                        <p:attrNameLst>
                                          <p:attrName>r</p:attrName>
                                        </p:attrNameLst>
                                      </p:cBhvr>
                                    </p:animRot>
                                  </p:childTnLst>
                                </p:cTn>
                              </p:par>
                            </p:childTnLst>
                          </p:cTn>
                        </p:par>
                        <p:par>
                          <p:cTn id="64" fill="hold">
                            <p:stCondLst>
                              <p:cond delay="22950"/>
                            </p:stCondLst>
                            <p:childTnLst>
                              <p:par>
                                <p:cTn id="65" presetID="2" presetClass="entr" presetSubtype="4" fill="hold" grpId="0" nodeType="afterEffect">
                                  <p:stCondLst>
                                    <p:cond delay="250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250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childTnLst>
                          </p:cTn>
                        </p:par>
                        <p:par>
                          <p:cTn id="73" fill="hold">
                            <p:stCondLst>
                              <p:cond delay="25950"/>
                            </p:stCondLst>
                            <p:childTnLst>
                              <p:par>
                                <p:cTn id="74" presetID="2" presetClass="entr" presetSubtype="4" fill="hold" grpId="0" nodeType="afterEffect">
                                  <p:stCondLst>
                                    <p:cond delay="2500"/>
                                  </p:stCondLst>
                                  <p:childTnLst>
                                    <p:set>
                                      <p:cBhvr>
                                        <p:cTn id="75" dur="1" fill="hold">
                                          <p:stCondLst>
                                            <p:cond delay="0"/>
                                          </p:stCondLst>
                                        </p:cTn>
                                        <p:tgtEl>
                                          <p:spTgt spid="20"/>
                                        </p:tgtEl>
                                        <p:attrNameLst>
                                          <p:attrName>style.visibility</p:attrName>
                                        </p:attrNameLst>
                                      </p:cBhvr>
                                      <p:to>
                                        <p:strVal val="visible"/>
                                      </p:to>
                                    </p:set>
                                    <p:anim calcmode="lin" valueType="num">
                                      <p:cBhvr additive="base">
                                        <p:cTn id="76" dur="500" fill="hold"/>
                                        <p:tgtEl>
                                          <p:spTgt spid="20"/>
                                        </p:tgtEl>
                                        <p:attrNameLst>
                                          <p:attrName>ppt_x</p:attrName>
                                        </p:attrNameLst>
                                      </p:cBhvr>
                                      <p:tavLst>
                                        <p:tav tm="0">
                                          <p:val>
                                            <p:strVal val="#ppt_x"/>
                                          </p:val>
                                        </p:tav>
                                        <p:tav tm="100000">
                                          <p:val>
                                            <p:strVal val="#ppt_x"/>
                                          </p:val>
                                        </p:tav>
                                      </p:tavLst>
                                    </p:anim>
                                    <p:anim calcmode="lin" valueType="num">
                                      <p:cBhvr additive="base">
                                        <p:cTn id="77" dur="500" fill="hold"/>
                                        <p:tgtEl>
                                          <p:spTgt spid="20"/>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2500"/>
                                  </p:stCondLst>
                                  <p:childTnLst>
                                    <p:set>
                                      <p:cBhvr>
                                        <p:cTn id="79" dur="1" fill="hold">
                                          <p:stCondLst>
                                            <p:cond delay="0"/>
                                          </p:stCondLst>
                                        </p:cTn>
                                        <p:tgtEl>
                                          <p:spTgt spid="27"/>
                                        </p:tgtEl>
                                        <p:attrNameLst>
                                          <p:attrName>style.visibility</p:attrName>
                                        </p:attrNameLst>
                                      </p:cBhvr>
                                      <p:to>
                                        <p:strVal val="visible"/>
                                      </p:to>
                                    </p:set>
                                    <p:anim calcmode="lin" valueType="num">
                                      <p:cBhvr additive="base">
                                        <p:cTn id="80" dur="500" fill="hold"/>
                                        <p:tgtEl>
                                          <p:spTgt spid="27"/>
                                        </p:tgtEl>
                                        <p:attrNameLst>
                                          <p:attrName>ppt_x</p:attrName>
                                        </p:attrNameLst>
                                      </p:cBhvr>
                                      <p:tavLst>
                                        <p:tav tm="0">
                                          <p:val>
                                            <p:strVal val="#ppt_x"/>
                                          </p:val>
                                        </p:tav>
                                        <p:tav tm="100000">
                                          <p:val>
                                            <p:strVal val="#ppt_x"/>
                                          </p:val>
                                        </p:tav>
                                      </p:tavLst>
                                    </p:anim>
                                    <p:anim calcmode="lin" valueType="num">
                                      <p:cBhvr additive="base">
                                        <p:cTn id="81" dur="500" fill="hold"/>
                                        <p:tgtEl>
                                          <p:spTgt spid="27"/>
                                        </p:tgtEl>
                                        <p:attrNameLst>
                                          <p:attrName>ppt_y</p:attrName>
                                        </p:attrNameLst>
                                      </p:cBhvr>
                                      <p:tavLst>
                                        <p:tav tm="0">
                                          <p:val>
                                            <p:strVal val="1+#ppt_h/2"/>
                                          </p:val>
                                        </p:tav>
                                        <p:tav tm="100000">
                                          <p:val>
                                            <p:strVal val="#ppt_y"/>
                                          </p:val>
                                        </p:tav>
                                      </p:tavLst>
                                    </p:anim>
                                  </p:childTnLst>
                                </p:cTn>
                              </p:par>
                            </p:childTnLst>
                          </p:cTn>
                        </p:par>
                        <p:par>
                          <p:cTn id="82" fill="hold">
                            <p:stCondLst>
                              <p:cond delay="28950"/>
                            </p:stCondLst>
                            <p:childTnLst>
                              <p:par>
                                <p:cTn id="83" presetID="2" presetClass="entr" presetSubtype="4" fill="hold" grpId="0" nodeType="afterEffect">
                                  <p:stCondLst>
                                    <p:cond delay="2500"/>
                                  </p:stCondLst>
                                  <p:childTnLst>
                                    <p:set>
                                      <p:cBhvr>
                                        <p:cTn id="84" dur="1" fill="hold">
                                          <p:stCondLst>
                                            <p:cond delay="0"/>
                                          </p:stCondLst>
                                        </p:cTn>
                                        <p:tgtEl>
                                          <p:spTgt spid="21"/>
                                        </p:tgtEl>
                                        <p:attrNameLst>
                                          <p:attrName>style.visibility</p:attrName>
                                        </p:attrNameLst>
                                      </p:cBhvr>
                                      <p:to>
                                        <p:strVal val="visible"/>
                                      </p:to>
                                    </p:set>
                                    <p:anim calcmode="lin" valueType="num">
                                      <p:cBhvr additive="base">
                                        <p:cTn id="85" dur="500" fill="hold"/>
                                        <p:tgtEl>
                                          <p:spTgt spid="21"/>
                                        </p:tgtEl>
                                        <p:attrNameLst>
                                          <p:attrName>ppt_x</p:attrName>
                                        </p:attrNameLst>
                                      </p:cBhvr>
                                      <p:tavLst>
                                        <p:tav tm="0">
                                          <p:val>
                                            <p:strVal val="#ppt_x"/>
                                          </p:val>
                                        </p:tav>
                                        <p:tav tm="100000">
                                          <p:val>
                                            <p:strVal val="#ppt_x"/>
                                          </p:val>
                                        </p:tav>
                                      </p:tavLst>
                                    </p:anim>
                                    <p:anim calcmode="lin" valueType="num">
                                      <p:cBhvr additive="base">
                                        <p:cTn id="86" dur="500" fill="hold"/>
                                        <p:tgtEl>
                                          <p:spTgt spid="21"/>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250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500" fill="hold"/>
                                        <p:tgtEl>
                                          <p:spTgt spid="28"/>
                                        </p:tgtEl>
                                        <p:attrNameLst>
                                          <p:attrName>ppt_x</p:attrName>
                                        </p:attrNameLst>
                                      </p:cBhvr>
                                      <p:tavLst>
                                        <p:tav tm="0">
                                          <p:val>
                                            <p:strVal val="#ppt_x"/>
                                          </p:val>
                                        </p:tav>
                                        <p:tav tm="100000">
                                          <p:val>
                                            <p:strVal val="#ppt_x"/>
                                          </p:val>
                                        </p:tav>
                                      </p:tavLst>
                                    </p:anim>
                                    <p:anim calcmode="lin" valueType="num">
                                      <p:cBhvr additive="base">
                                        <p:cTn id="9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P spid="16" grpId="0" animBg="1"/>
      <p:bldP spid="17" grpId="0" animBg="1"/>
      <p:bldP spid="18" grpId="0" animBg="1"/>
      <p:bldP spid="19" grpId="0" animBg="1"/>
      <p:bldP spid="20" grpId="0" animBg="1"/>
      <p:bldP spid="21" grpId="0" animBg="1"/>
      <p:bldP spid="2" grpId="0"/>
      <p:bldP spid="22" grpId="0"/>
      <p:bldP spid="23" grpId="0"/>
      <p:bldP spid="24" grpId="0"/>
      <p:bldP spid="24" grpId="1"/>
      <p:bldP spid="24" grpId="2"/>
      <p:bldP spid="26" grpId="0"/>
      <p:bldP spid="27"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latin typeface="Imprint MT Shadow"/>
              </a:rPr>
              <a:t>Investment</a:t>
            </a:r>
            <a:endParaRPr lang="en-CA" dirty="0">
              <a:latin typeface="Imprint MT Shadow"/>
            </a:endParaRPr>
          </a:p>
        </p:txBody>
      </p:sp>
      <p:sp>
        <p:nvSpPr>
          <p:cNvPr id="3" name="Content Placeholder 2"/>
          <p:cNvSpPr>
            <a:spLocks noGrp="1"/>
          </p:cNvSpPr>
          <p:nvPr>
            <p:ph idx="1"/>
          </p:nvPr>
        </p:nvSpPr>
        <p:spPr>
          <a:xfrm>
            <a:off x="5004048" y="1600204"/>
            <a:ext cx="3682752" cy="4525963"/>
          </a:xfrm>
        </p:spPr>
        <p:txBody>
          <a:bodyPr/>
          <a:lstStyle/>
          <a:p>
            <a:pPr marL="0" indent="0">
              <a:buNone/>
            </a:pPr>
            <a:r>
              <a:rPr lang="en-CA" dirty="0" smtClean="0">
                <a:latin typeface="David"/>
                <a:cs typeface="David"/>
              </a:rPr>
              <a:t>Would you buy stock (invest) in a therapeutic gene editing company such as </a:t>
            </a:r>
            <a:r>
              <a:rPr lang="en-CA" dirty="0" err="1" smtClean="0">
                <a:latin typeface="David"/>
                <a:cs typeface="David"/>
              </a:rPr>
              <a:t>Sangamo</a:t>
            </a:r>
            <a:r>
              <a:rPr lang="en-CA" dirty="0" smtClean="0">
                <a:latin typeface="David"/>
                <a:cs typeface="David"/>
              </a:rPr>
              <a:t>?</a:t>
            </a:r>
          </a:p>
          <a:p>
            <a:endParaRPr lang="en-CA" dirty="0">
              <a:latin typeface="David"/>
              <a:cs typeface="David"/>
            </a:endParaRPr>
          </a:p>
          <a:p>
            <a:pPr marL="0" indent="0">
              <a:buNone/>
            </a:pPr>
            <a:endParaRPr lang="en-CA" dirty="0">
              <a:latin typeface="David"/>
              <a:cs typeface="David"/>
            </a:endParaRPr>
          </a:p>
        </p:txBody>
      </p:sp>
      <p:pic>
        <p:nvPicPr>
          <p:cNvPr id="6" name="Picture 5"/>
          <p:cNvPicPr>
            <a:picLocks noChangeAspect="1"/>
          </p:cNvPicPr>
          <p:nvPr/>
        </p:nvPicPr>
        <p:blipFill>
          <a:blip r:embed="rId2"/>
          <a:stretch>
            <a:fillRect/>
          </a:stretch>
        </p:blipFill>
        <p:spPr>
          <a:xfrm>
            <a:off x="467544" y="1772816"/>
            <a:ext cx="3888432" cy="4274668"/>
          </a:xfrm>
          <a:prstGeom prst="rect">
            <a:avLst/>
          </a:prstGeom>
        </p:spPr>
      </p:pic>
    </p:spTree>
    <p:extLst>
      <p:ext uri="{BB962C8B-B14F-4D97-AF65-F5344CB8AC3E}">
        <p14:creationId xmlns:p14="http://schemas.microsoft.com/office/powerpoint/2010/main" val="34441685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latin typeface="Imprint MT Shadow" panose="04020605060303030202" pitchFamily="82" charset="0"/>
              </a:rPr>
              <a:t>Imagine:</a:t>
            </a:r>
            <a:endParaRPr lang="en-CA" dirty="0">
              <a:latin typeface="Imprint MT Shadow" panose="04020605060303030202" pitchFamily="82" charset="0"/>
            </a:endParaRPr>
          </a:p>
        </p:txBody>
      </p:sp>
      <p:sp>
        <p:nvSpPr>
          <p:cNvPr id="3" name="Content Placeholder 2"/>
          <p:cNvSpPr>
            <a:spLocks noGrp="1"/>
          </p:cNvSpPr>
          <p:nvPr>
            <p:ph idx="1"/>
          </p:nvPr>
        </p:nvSpPr>
        <p:spPr>
          <a:xfrm>
            <a:off x="457200" y="1600206"/>
            <a:ext cx="8229600" cy="4906925"/>
          </a:xfrm>
        </p:spPr>
        <p:txBody>
          <a:bodyPr/>
          <a:lstStyle/>
          <a:p>
            <a:pPr marL="0" indent="0">
              <a:buNone/>
            </a:pPr>
            <a:r>
              <a:rPr lang="en-CA" sz="2800" dirty="0" smtClean="0">
                <a:latin typeface="David" panose="020E0502060401010101" pitchFamily="34" charset="-79"/>
                <a:cs typeface="David" panose="020E0502060401010101" pitchFamily="34" charset="-79"/>
              </a:rPr>
              <a:t>How would you imagine a world full of genetically modified people? Like</a:t>
            </a:r>
          </a:p>
          <a:p>
            <a:pPr marL="0" indent="0">
              <a:buNone/>
            </a:pPr>
            <a:r>
              <a:rPr lang="en-CA" sz="2800" dirty="0" smtClean="0">
                <a:latin typeface="David" panose="020E0502060401010101" pitchFamily="34" charset="-79"/>
                <a:cs typeface="David" panose="020E0502060401010101" pitchFamily="34" charset="-79"/>
              </a:rPr>
              <a:t>All tall, beautiful, athletic, healthy, smart</a:t>
            </a:r>
          </a:p>
          <a:p>
            <a:pPr marL="0" indent="0">
              <a:buNone/>
            </a:pPr>
            <a:r>
              <a:rPr lang="en-CA" sz="2800" dirty="0" smtClean="0">
                <a:latin typeface="David" panose="020E0502060401010101" pitchFamily="34" charset="-79"/>
                <a:cs typeface="David" panose="020E0502060401010101" pitchFamily="34" charset="-79"/>
              </a:rPr>
              <a:t>And/or nasty, ruthless, </a:t>
            </a:r>
            <a:r>
              <a:rPr lang="en-CA" sz="2800" dirty="0" err="1" smtClean="0">
                <a:latin typeface="David" panose="020E0502060401010101" pitchFamily="34" charset="-79"/>
                <a:cs typeface="David" panose="020E0502060401010101" pitchFamily="34" charset="-79"/>
              </a:rPr>
              <a:t>etc</a:t>
            </a:r>
            <a:r>
              <a:rPr lang="en-CA" sz="2800" dirty="0" smtClean="0">
                <a:latin typeface="David" panose="020E0502060401010101" pitchFamily="34" charset="-79"/>
                <a:cs typeface="David" panose="020E0502060401010101" pitchFamily="34" charset="-79"/>
              </a:rPr>
              <a:t>?</a:t>
            </a:r>
          </a:p>
          <a:p>
            <a:pPr marL="0" indent="0">
              <a:buNone/>
            </a:pPr>
            <a:endParaRPr lang="en-CA" sz="2800" dirty="0" smtClean="0">
              <a:latin typeface="David" panose="020E0502060401010101" pitchFamily="34" charset="-79"/>
              <a:cs typeface="David" panose="020E0502060401010101" pitchFamily="34" charset="-79"/>
            </a:endParaRPr>
          </a:p>
          <a:p>
            <a:pPr marL="0" indent="0">
              <a:buNone/>
            </a:pPr>
            <a:r>
              <a:rPr lang="en-CA" sz="2800" dirty="0" smtClean="0">
                <a:latin typeface="David" panose="020E0502060401010101" pitchFamily="34" charset="-79"/>
                <a:cs typeface="David" panose="020E0502060401010101" pitchFamily="34" charset="-79"/>
              </a:rPr>
              <a:t>A better world?</a:t>
            </a:r>
          </a:p>
          <a:p>
            <a:pPr marL="0" indent="0">
              <a:buNone/>
            </a:pPr>
            <a:r>
              <a:rPr lang="en-CA" sz="2800" dirty="0" smtClean="0">
                <a:latin typeface="David" panose="020E0502060401010101" pitchFamily="34" charset="-79"/>
                <a:cs typeface="David" panose="020E0502060401010101" pitchFamily="34" charset="-79"/>
              </a:rPr>
              <a:t>A wild world?</a:t>
            </a:r>
          </a:p>
          <a:p>
            <a:pPr marL="0" indent="0">
              <a:buNone/>
            </a:pPr>
            <a:r>
              <a:rPr lang="en-CA" sz="2800" dirty="0" smtClean="0">
                <a:latin typeface="David" panose="020E0502060401010101" pitchFamily="34" charset="-79"/>
                <a:cs typeface="David" panose="020E0502060401010101" pitchFamily="34" charset="-79"/>
              </a:rPr>
              <a:t>A jungle?</a:t>
            </a:r>
            <a:endParaRPr lang="en-CA" sz="2800" dirty="0">
              <a:latin typeface="David" panose="020E0502060401010101" pitchFamily="34" charset="-79"/>
              <a:cs typeface="David" panose="020E0502060401010101" pitchFamily="34" charset="-79"/>
            </a:endParaRPr>
          </a:p>
        </p:txBody>
      </p:sp>
      <p:pic>
        <p:nvPicPr>
          <p:cNvPr id="4" name="Picture 3"/>
          <p:cNvPicPr>
            <a:picLocks noChangeAspect="1"/>
          </p:cNvPicPr>
          <p:nvPr/>
        </p:nvPicPr>
        <p:blipFill>
          <a:blip r:embed="rId2"/>
          <a:stretch>
            <a:fillRect/>
          </a:stretch>
        </p:blipFill>
        <p:spPr>
          <a:xfrm>
            <a:off x="4211960" y="3645024"/>
            <a:ext cx="4194072" cy="2801640"/>
          </a:xfrm>
          <a:prstGeom prst="rect">
            <a:avLst/>
          </a:prstGeom>
        </p:spPr>
      </p:pic>
    </p:spTree>
    <p:extLst>
      <p:ext uri="{BB962C8B-B14F-4D97-AF65-F5344CB8AC3E}">
        <p14:creationId xmlns:p14="http://schemas.microsoft.com/office/powerpoint/2010/main" val="32790391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10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childTnLst>
                                </p:cTn>
                              </p:par>
                              <p:par>
                                <p:cTn id="23" presetID="26"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latin typeface="Imprint MT Shadow" panose="04020605060303030202" pitchFamily="82" charset="0"/>
              </a:rPr>
              <a:t>Your preference</a:t>
            </a:r>
            <a:endParaRPr lang="en-CA" dirty="0">
              <a:latin typeface="Imprint MT Shadow" panose="04020605060303030202" pitchFamily="82" charset="0"/>
            </a:endParaRPr>
          </a:p>
        </p:txBody>
      </p:sp>
      <p:sp>
        <p:nvSpPr>
          <p:cNvPr id="3" name="Content Placeholder 2"/>
          <p:cNvSpPr>
            <a:spLocks noGrp="1"/>
          </p:cNvSpPr>
          <p:nvPr>
            <p:ph idx="1"/>
          </p:nvPr>
        </p:nvSpPr>
        <p:spPr/>
        <p:txBody>
          <a:bodyPr/>
          <a:lstStyle/>
          <a:p>
            <a:pPr marL="0" indent="0">
              <a:buNone/>
            </a:pPr>
            <a:r>
              <a:rPr lang="en-CA" dirty="0" smtClean="0">
                <a:latin typeface="David" panose="020E0502060401010101" pitchFamily="34" charset="-79"/>
                <a:cs typeface="David" panose="020E0502060401010101" pitchFamily="34" charset="-79"/>
              </a:rPr>
              <a:t>Would you prefer that your children inherit your genes and some of your traits, or you wouldn’t care less?</a:t>
            </a:r>
            <a:endParaRPr lang="en-CA" dirty="0">
              <a:latin typeface="David" panose="020E0502060401010101" pitchFamily="34" charset="-79"/>
              <a:cs typeface="David" panose="020E0502060401010101" pitchFamily="34" charset="-79"/>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523" y="3395071"/>
            <a:ext cx="581025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48230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52"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Scale>
                                      <p:cBhvr>
                                        <p:cTn id="10" dur="1000" decel="50000" fill="hold">
                                          <p:stCondLst>
                                            <p:cond delay="0"/>
                                          </p:stCondLst>
                                        </p:cTn>
                                        <p:tgtEl>
                                          <p:spTgt spid="717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7170"/>
                                        </p:tgtEl>
                                        <p:attrNameLst>
                                          <p:attrName>ppt_x</p:attrName>
                                          <p:attrName>ppt_y</p:attrName>
                                        </p:attrNameLst>
                                      </p:cBhvr>
                                    </p:animMotion>
                                    <p:animEffect transition="in" filter="fade">
                                      <p:cBhvr>
                                        <p:cTn id="12"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latin typeface="Imprint MT Shadow" panose="04020605060303030202" pitchFamily="82" charset="0"/>
                <a:cs typeface="David" panose="020E0502060401010101" pitchFamily="34" charset="-79"/>
              </a:rPr>
              <a:t>Survey</a:t>
            </a:r>
            <a:endParaRPr lang="en-CA" dirty="0">
              <a:latin typeface="Imprint MT Shadow" panose="04020605060303030202" pitchFamily="82" charset="0"/>
              <a:cs typeface="David" panose="020E0502060401010101" pitchFamily="34" charset="-79"/>
            </a:endParaRPr>
          </a:p>
        </p:txBody>
      </p:sp>
      <p:sp>
        <p:nvSpPr>
          <p:cNvPr id="3" name="Content Placeholder 2"/>
          <p:cNvSpPr>
            <a:spLocks noGrp="1"/>
          </p:cNvSpPr>
          <p:nvPr>
            <p:ph idx="1"/>
          </p:nvPr>
        </p:nvSpPr>
        <p:spPr/>
        <p:txBody>
          <a:bodyPr/>
          <a:lstStyle/>
          <a:p>
            <a:pPr marL="0" indent="0">
              <a:buNone/>
            </a:pPr>
            <a:r>
              <a:rPr lang="en-CA" dirty="0" smtClean="0">
                <a:latin typeface="David" panose="020E0502060401010101" pitchFamily="34" charset="-79"/>
                <a:cs typeface="David" panose="020E0502060401010101" pitchFamily="34" charset="-79"/>
              </a:rPr>
              <a:t>A survey about gene editing in humans produced the results below</a:t>
            </a:r>
          </a:p>
          <a:p>
            <a:pPr marL="0" indent="0">
              <a:buNone/>
            </a:pPr>
            <a:endParaRPr lang="en-CA" dirty="0" smtClean="0">
              <a:latin typeface="David" panose="020E0502060401010101" pitchFamily="34" charset="-79"/>
              <a:cs typeface="David" panose="020E0502060401010101" pitchFamily="34" charset="-79"/>
            </a:endParaRPr>
          </a:p>
          <a:p>
            <a:pPr marL="0" indent="0">
              <a:buNone/>
            </a:pPr>
            <a:endParaRPr lang="en-CA" dirty="0">
              <a:latin typeface="David" panose="020E0502060401010101" pitchFamily="34" charset="-79"/>
              <a:cs typeface="David" panose="020E0502060401010101" pitchFamily="34" charset="-79"/>
            </a:endParaRPr>
          </a:p>
          <a:p>
            <a:pPr marL="0" indent="0">
              <a:buNone/>
            </a:pPr>
            <a:endParaRPr lang="en-CA" dirty="0" smtClean="0">
              <a:latin typeface="David" panose="020E0502060401010101" pitchFamily="34" charset="-79"/>
              <a:cs typeface="David" panose="020E0502060401010101" pitchFamily="34" charset="-79"/>
            </a:endParaRPr>
          </a:p>
          <a:p>
            <a:pPr marL="0" indent="0">
              <a:buNone/>
            </a:pPr>
            <a:endParaRPr lang="en-CA" dirty="0">
              <a:latin typeface="David" panose="020E0502060401010101" pitchFamily="34" charset="-79"/>
              <a:cs typeface="David" panose="020E0502060401010101" pitchFamily="34" charset="-79"/>
            </a:endParaRPr>
          </a:p>
          <a:p>
            <a:pPr marL="0" indent="0">
              <a:buNone/>
            </a:pPr>
            <a:r>
              <a:rPr lang="en-CA" dirty="0" smtClean="0">
                <a:latin typeface="David" panose="020E0502060401010101" pitchFamily="34" charset="-79"/>
                <a:cs typeface="David" panose="020E0502060401010101" pitchFamily="34" charset="-79"/>
              </a:rPr>
              <a:t>Your comments?</a:t>
            </a:r>
            <a:endParaRPr lang="en-CA" dirty="0">
              <a:latin typeface="David" panose="020E0502060401010101" pitchFamily="34" charset="-79"/>
              <a:cs typeface="David" panose="020E0502060401010101" pitchFamily="34" charset="-79"/>
            </a:endParaRPr>
          </a:p>
        </p:txBody>
      </p:sp>
      <p:pic>
        <p:nvPicPr>
          <p:cNvPr id="4" name="Picture 3"/>
          <p:cNvPicPr>
            <a:picLocks noChangeAspect="1"/>
          </p:cNvPicPr>
          <p:nvPr/>
        </p:nvPicPr>
        <p:blipFill>
          <a:blip r:embed="rId2"/>
          <a:stretch>
            <a:fillRect/>
          </a:stretch>
        </p:blipFill>
        <p:spPr>
          <a:xfrm>
            <a:off x="5292080" y="2276872"/>
            <a:ext cx="2952328" cy="4393961"/>
          </a:xfrm>
          <a:prstGeom prst="rect">
            <a:avLst/>
          </a:prstGeom>
        </p:spPr>
      </p:pic>
    </p:spTree>
    <p:extLst>
      <p:ext uri="{BB962C8B-B14F-4D97-AF65-F5344CB8AC3E}">
        <p14:creationId xmlns:p14="http://schemas.microsoft.com/office/powerpoint/2010/main" val="17451592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checkerboard(across)">
                                      <p:cBhvr>
                                        <p:cTn id="10" dur="500"/>
                                        <p:tgtEl>
                                          <p:spTgt spid="3">
                                            <p:txEl>
                                              <p:pRg st="5" end="5"/>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79096" cy="850106"/>
          </a:xfrm>
        </p:spPr>
        <p:txBody>
          <a:bodyPr/>
          <a:lstStyle/>
          <a:p>
            <a:r>
              <a:rPr lang="en-CA" dirty="0" smtClean="0">
                <a:latin typeface="Imprint MT Shadow" panose="04020605060303030202" pitchFamily="82" charset="0"/>
              </a:rPr>
              <a:t>The “Cut to the chase question”</a:t>
            </a:r>
            <a:endParaRPr lang="en-CA" dirty="0">
              <a:latin typeface="Imprint MT Shadow" panose="04020605060303030202" pitchFamily="82" charset="0"/>
            </a:endParaRPr>
          </a:p>
        </p:txBody>
      </p:sp>
      <p:sp>
        <p:nvSpPr>
          <p:cNvPr id="3" name="Content Placeholder 2"/>
          <p:cNvSpPr>
            <a:spLocks noGrp="1"/>
          </p:cNvSpPr>
          <p:nvPr>
            <p:ph idx="1"/>
          </p:nvPr>
        </p:nvSpPr>
        <p:spPr/>
        <p:txBody>
          <a:bodyPr anchor="ctr"/>
          <a:lstStyle/>
          <a:p>
            <a:pPr marL="0" indent="0" algn="ctr">
              <a:buNone/>
            </a:pPr>
            <a:r>
              <a:rPr lang="en-CA" sz="4000" dirty="0" smtClean="0">
                <a:latin typeface="David" panose="020E0502060401010101" pitchFamily="34" charset="-79"/>
                <a:cs typeface="David" panose="020E0502060401010101" pitchFamily="34" charset="-79"/>
              </a:rPr>
              <a:t>Should human science try to improve the human species by genetic engineering, or never touch this issue?</a:t>
            </a:r>
          </a:p>
          <a:p>
            <a:pPr marL="0" indent="0" algn="ctr">
              <a:buNone/>
            </a:pPr>
            <a:endParaRPr lang="en-CA" sz="4000" dirty="0">
              <a:latin typeface="David" panose="020E0502060401010101" pitchFamily="34" charset="-79"/>
              <a:cs typeface="David" panose="020E0502060401010101" pitchFamily="34" charset="-79"/>
            </a:endParaRPr>
          </a:p>
          <a:p>
            <a:pPr marL="0" indent="0" algn="ctr">
              <a:buNone/>
            </a:pPr>
            <a:endParaRPr lang="en-CA" sz="40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6841024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63688" y="0"/>
            <a:ext cx="5616624" cy="1754327"/>
          </a:xfrm>
          <a:prstGeom prst="rect">
            <a:avLst/>
          </a:prstGeom>
        </p:spPr>
        <p:txBody>
          <a:bodyPr wrap="square">
            <a:spAutoFit/>
          </a:bodyPr>
          <a:lstStyle/>
          <a:p>
            <a:pPr algn="ctr"/>
            <a:r>
              <a:rPr lang="en-CA" sz="3600" dirty="0" smtClean="0">
                <a:solidFill>
                  <a:srgbClr val="FFFFFF"/>
                </a:solidFill>
                <a:latin typeface="Imprint MT Shadow" panose="04020605060303030202" pitchFamily="82" charset="0"/>
                <a:cs typeface="Charlemagne Std Bold"/>
              </a:rPr>
              <a:t>Thank you to Michelle  Li for preparation of this presentation</a:t>
            </a:r>
            <a:endParaRPr lang="en-CA" sz="3600" dirty="0">
              <a:solidFill>
                <a:srgbClr val="FFFFFF"/>
              </a:solidFill>
              <a:latin typeface="Imprint MT Shadow" panose="04020605060303030202" pitchFamily="82" charset="0"/>
              <a:cs typeface="Charlemagne Std Bold"/>
            </a:endParaRPr>
          </a:p>
        </p:txBody>
      </p:sp>
      <p:pic>
        <p:nvPicPr>
          <p:cNvPr id="3" name="Picture 2"/>
          <p:cNvPicPr>
            <a:picLocks noChangeAspect="1"/>
          </p:cNvPicPr>
          <p:nvPr/>
        </p:nvPicPr>
        <p:blipFill>
          <a:blip r:embed="rId3"/>
          <a:stretch>
            <a:fillRect/>
          </a:stretch>
        </p:blipFill>
        <p:spPr>
          <a:xfrm rot="5400000">
            <a:off x="2531443" y="2517229"/>
            <a:ext cx="4068049" cy="2723239"/>
          </a:xfrm>
          <a:prstGeom prst="rect">
            <a:avLst/>
          </a:prstGeom>
        </p:spPr>
      </p:pic>
    </p:spTree>
    <p:extLst>
      <p:ext uri="{BB962C8B-B14F-4D97-AF65-F5344CB8AC3E}">
        <p14:creationId xmlns:p14="http://schemas.microsoft.com/office/powerpoint/2010/main" val="34060013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4102"/>
            <a:ext cx="9144000" cy="683389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p:cNvSpPr/>
          <p:nvPr/>
        </p:nvSpPr>
        <p:spPr>
          <a:xfrm>
            <a:off x="0" y="188642"/>
            <a:ext cx="9144000" cy="646331"/>
          </a:xfrm>
          <a:prstGeom prst="rect">
            <a:avLst/>
          </a:prstGeom>
        </p:spPr>
        <p:txBody>
          <a:bodyPr wrap="square">
            <a:spAutoFit/>
          </a:bodyPr>
          <a:lstStyle/>
          <a:p>
            <a:pPr algn="ctr"/>
            <a:r>
              <a:rPr lang="en-US" sz="3600" dirty="0">
                <a:latin typeface="Imprint MT Shadow" panose="04020605060303030202" pitchFamily="82" charset="0"/>
                <a:cs typeface="Charlemagne Std Bold"/>
              </a:rPr>
              <a:t>Introducing the principals</a:t>
            </a:r>
          </a:p>
        </p:txBody>
      </p:sp>
      <p:sp>
        <p:nvSpPr>
          <p:cNvPr id="6" name="TextBox 5"/>
          <p:cNvSpPr txBox="1"/>
          <p:nvPr/>
        </p:nvSpPr>
        <p:spPr>
          <a:xfrm>
            <a:off x="4788024" y="1124746"/>
            <a:ext cx="1008112" cy="430887"/>
          </a:xfrm>
          <a:prstGeom prst="rect">
            <a:avLst/>
          </a:prstGeom>
          <a:effectLst>
            <a:outerShdw blurRad="50800" dist="42924" dir="5400000" rotWithShape="0">
              <a:srgbClr val="000000">
                <a:alpha val="40000"/>
              </a:srgbClr>
            </a:outerShdw>
            <a:reflection blurRad="6350" stA="50000" endA="300" endPos="90000" dist="50800" dir="5400000" sy="-100000" algn="bl" rotWithShape="0"/>
          </a:effectLst>
        </p:spPr>
        <p:style>
          <a:lnRef idx="1">
            <a:schemeClr val="accent6"/>
          </a:lnRef>
          <a:fillRef idx="3">
            <a:schemeClr val="accent6"/>
          </a:fillRef>
          <a:effectRef idx="2">
            <a:schemeClr val="accent6"/>
          </a:effectRef>
          <a:fontRef idx="minor">
            <a:schemeClr val="lt1"/>
          </a:fontRef>
        </p:style>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200" b="1" dirty="0" smtClean="0">
                <a:ln w="50800"/>
                <a:solidFill>
                  <a:schemeClr val="bg1">
                    <a:shade val="50000"/>
                  </a:schemeClr>
                </a:solidFill>
                <a:latin typeface="Palatino Linotype"/>
                <a:cs typeface="Palatino Linotype"/>
              </a:rPr>
              <a:t>Name</a:t>
            </a:r>
            <a:endParaRPr lang="en-US" sz="2200" b="1" dirty="0">
              <a:ln w="50800"/>
              <a:solidFill>
                <a:schemeClr val="bg1">
                  <a:shade val="50000"/>
                </a:schemeClr>
              </a:solidFill>
              <a:latin typeface="Palatino Linotype"/>
              <a:cs typeface="Palatino Linotype"/>
            </a:endParaRPr>
          </a:p>
        </p:txBody>
      </p:sp>
      <p:sp>
        <p:nvSpPr>
          <p:cNvPr id="7" name="TextBox 6"/>
          <p:cNvSpPr txBox="1"/>
          <p:nvPr/>
        </p:nvSpPr>
        <p:spPr>
          <a:xfrm>
            <a:off x="4788024" y="2276874"/>
            <a:ext cx="2088232" cy="430887"/>
          </a:xfrm>
          <a:prstGeom prst="rect">
            <a:avLst/>
          </a:prstGeom>
          <a:effectLst>
            <a:outerShdw blurRad="50800" dist="42924" dir="5400000" rotWithShape="0">
              <a:srgbClr val="000000">
                <a:alpha val="40000"/>
              </a:srgbClr>
            </a:outerShdw>
            <a:reflection blurRad="6350" stA="50000" endA="300" endPos="90000" dist="50800" dir="5400000" sy="-100000" algn="bl" rotWithShape="0"/>
          </a:effectLst>
        </p:spPr>
        <p:style>
          <a:lnRef idx="1">
            <a:schemeClr val="accent6"/>
          </a:lnRef>
          <a:fillRef idx="3">
            <a:schemeClr val="accent6"/>
          </a:fillRef>
          <a:effectRef idx="2">
            <a:schemeClr val="accent6"/>
          </a:effectRef>
          <a:fontRef idx="minor">
            <a:schemeClr val="lt1"/>
          </a:fontRef>
        </p:style>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200" b="1" dirty="0" smtClean="0">
                <a:ln w="50800"/>
                <a:solidFill>
                  <a:schemeClr val="bg1">
                    <a:shade val="50000"/>
                  </a:schemeClr>
                </a:solidFill>
                <a:latin typeface="Palatino Linotype"/>
                <a:cs typeface="Palatino Linotype"/>
              </a:rPr>
              <a:t>Place of Birth</a:t>
            </a:r>
            <a:endParaRPr lang="en-US" sz="2200" b="1" dirty="0">
              <a:ln w="50800"/>
              <a:solidFill>
                <a:schemeClr val="bg1">
                  <a:shade val="50000"/>
                </a:schemeClr>
              </a:solidFill>
              <a:latin typeface="Palatino Linotype"/>
              <a:cs typeface="Palatino Linotype"/>
            </a:endParaRPr>
          </a:p>
        </p:txBody>
      </p:sp>
      <p:sp>
        <p:nvSpPr>
          <p:cNvPr id="8" name="TextBox 7"/>
          <p:cNvSpPr txBox="1"/>
          <p:nvPr/>
        </p:nvSpPr>
        <p:spPr>
          <a:xfrm>
            <a:off x="4788024" y="2924946"/>
            <a:ext cx="1008112" cy="430887"/>
          </a:xfrm>
          <a:prstGeom prst="rect">
            <a:avLst/>
          </a:prstGeom>
          <a:effectLst>
            <a:outerShdw blurRad="50800" dist="42924" dir="5400000" rotWithShape="0">
              <a:srgbClr val="000000">
                <a:alpha val="40000"/>
              </a:srgbClr>
            </a:outerShdw>
            <a:reflection blurRad="6350" stA="50000" endA="300" endPos="90000" dist="50800" dir="5400000" sy="-100000" algn="bl" rotWithShape="0"/>
          </a:effectLst>
        </p:spPr>
        <p:style>
          <a:lnRef idx="1">
            <a:schemeClr val="accent6"/>
          </a:lnRef>
          <a:fillRef idx="3">
            <a:schemeClr val="accent6"/>
          </a:fillRef>
          <a:effectRef idx="2">
            <a:schemeClr val="accent6"/>
          </a:effectRef>
          <a:fontRef idx="minor">
            <a:schemeClr val="lt1"/>
          </a:fontRef>
        </p:style>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200" b="1" dirty="0" smtClean="0">
                <a:ln w="50800"/>
                <a:solidFill>
                  <a:schemeClr val="bg1">
                    <a:shade val="50000"/>
                  </a:schemeClr>
                </a:solidFill>
                <a:latin typeface="Palatino Linotype"/>
                <a:cs typeface="Palatino Linotype"/>
              </a:rPr>
              <a:t>Score</a:t>
            </a:r>
            <a:endParaRPr lang="en-US" sz="2200" b="1" dirty="0">
              <a:ln w="50800"/>
              <a:solidFill>
                <a:schemeClr val="bg1">
                  <a:shade val="50000"/>
                </a:schemeClr>
              </a:solidFill>
              <a:latin typeface="Palatino Linotype"/>
              <a:cs typeface="Palatino Linotype"/>
            </a:endParaRPr>
          </a:p>
        </p:txBody>
      </p:sp>
      <p:sp>
        <p:nvSpPr>
          <p:cNvPr id="10" name="TextBox 9"/>
          <p:cNvSpPr txBox="1"/>
          <p:nvPr/>
        </p:nvSpPr>
        <p:spPr>
          <a:xfrm>
            <a:off x="4788024" y="3717033"/>
            <a:ext cx="1224136" cy="430887"/>
          </a:xfrm>
          <a:prstGeom prst="rect">
            <a:avLst/>
          </a:prstGeom>
          <a:effectLst>
            <a:outerShdw blurRad="50800" dist="42924" dir="5400000" rotWithShape="0">
              <a:srgbClr val="000000">
                <a:alpha val="40000"/>
              </a:srgbClr>
            </a:outerShdw>
            <a:reflection blurRad="6350" stA="50000" endA="300" endPos="90000" dist="50800" dir="5400000" sy="-100000" algn="bl" rotWithShape="0"/>
          </a:effectLst>
        </p:spPr>
        <p:style>
          <a:lnRef idx="1">
            <a:schemeClr val="accent6"/>
          </a:lnRef>
          <a:fillRef idx="3">
            <a:schemeClr val="accent6"/>
          </a:fillRef>
          <a:effectRef idx="2">
            <a:schemeClr val="accent6"/>
          </a:effectRef>
          <a:fontRef idx="minor">
            <a:schemeClr val="lt1"/>
          </a:fontRef>
        </p:style>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200" b="1" dirty="0" smtClean="0">
                <a:ln w="50800"/>
                <a:solidFill>
                  <a:schemeClr val="bg1">
                    <a:shade val="50000"/>
                  </a:schemeClr>
                </a:solidFill>
                <a:latin typeface="Palatino Linotype"/>
                <a:cs typeface="Palatino Linotype"/>
              </a:rPr>
              <a:t>Reach</a:t>
            </a:r>
            <a:endParaRPr lang="en-US" sz="2200" b="1" dirty="0">
              <a:ln w="50800"/>
              <a:solidFill>
                <a:schemeClr val="bg1">
                  <a:shade val="50000"/>
                </a:schemeClr>
              </a:solidFill>
              <a:latin typeface="Palatino Linotype"/>
              <a:cs typeface="Palatino Linotype"/>
            </a:endParaRPr>
          </a:p>
        </p:txBody>
      </p:sp>
      <p:sp>
        <p:nvSpPr>
          <p:cNvPr id="11" name="TextBox 10"/>
          <p:cNvSpPr txBox="1"/>
          <p:nvPr/>
        </p:nvSpPr>
        <p:spPr>
          <a:xfrm>
            <a:off x="4788024" y="4509122"/>
            <a:ext cx="1944216" cy="430887"/>
          </a:xfrm>
          <a:prstGeom prst="rect">
            <a:avLst/>
          </a:prstGeom>
          <a:effectLst>
            <a:outerShdw blurRad="50800" dist="42924" dir="5400000" rotWithShape="0">
              <a:srgbClr val="000000">
                <a:alpha val="40000"/>
              </a:srgbClr>
            </a:outerShdw>
            <a:reflection blurRad="6350" stA="50000" endA="300" endPos="90000" dist="50800" dir="5400000" sy="-100000" algn="bl" rotWithShape="0"/>
          </a:effectLst>
        </p:spPr>
        <p:style>
          <a:lnRef idx="1">
            <a:schemeClr val="accent6"/>
          </a:lnRef>
          <a:fillRef idx="3">
            <a:schemeClr val="accent6"/>
          </a:fillRef>
          <a:effectRef idx="2">
            <a:schemeClr val="accent6"/>
          </a:effectRef>
          <a:fontRef idx="minor">
            <a:schemeClr val="lt1"/>
          </a:fontRef>
        </p:style>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200" b="1" dirty="0" smtClean="0">
                <a:ln w="50800"/>
                <a:solidFill>
                  <a:schemeClr val="bg1">
                    <a:shade val="50000"/>
                  </a:schemeClr>
                </a:solidFill>
                <a:latin typeface="Palatino Linotype"/>
                <a:cs typeface="Palatino Linotype"/>
              </a:rPr>
              <a:t>Publications</a:t>
            </a:r>
            <a:endParaRPr lang="en-US" sz="2200" b="1" dirty="0">
              <a:ln w="50800"/>
              <a:solidFill>
                <a:schemeClr val="bg1">
                  <a:shade val="50000"/>
                </a:schemeClr>
              </a:solidFill>
              <a:latin typeface="Palatino Linotype"/>
              <a:cs typeface="Palatino Linotype"/>
            </a:endParaRPr>
          </a:p>
        </p:txBody>
      </p:sp>
      <p:sp>
        <p:nvSpPr>
          <p:cNvPr id="12" name="TextBox 11"/>
          <p:cNvSpPr txBox="1"/>
          <p:nvPr/>
        </p:nvSpPr>
        <p:spPr>
          <a:xfrm>
            <a:off x="4788024" y="5301210"/>
            <a:ext cx="2592288" cy="430887"/>
          </a:xfrm>
          <a:prstGeom prst="rect">
            <a:avLst/>
          </a:prstGeom>
          <a:effectLst>
            <a:outerShdw blurRad="50800" dist="42924" dir="5400000" rotWithShape="0">
              <a:srgbClr val="000000">
                <a:alpha val="40000"/>
              </a:srgbClr>
            </a:outerShdw>
            <a:reflection blurRad="6350" stA="50000" endA="300" endPos="90000" dist="50800" dir="5400000" sy="-100000" algn="bl" rotWithShape="0"/>
          </a:effectLst>
        </p:spPr>
        <p:style>
          <a:lnRef idx="1">
            <a:schemeClr val="accent6"/>
          </a:lnRef>
          <a:fillRef idx="3">
            <a:schemeClr val="accent6"/>
          </a:fillRef>
          <a:effectRef idx="2">
            <a:schemeClr val="accent6"/>
          </a:effectRef>
          <a:fontRef idx="minor">
            <a:schemeClr val="lt1"/>
          </a:fontRef>
        </p:style>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200" b="1" dirty="0" smtClean="0">
                <a:ln w="50800"/>
                <a:solidFill>
                  <a:schemeClr val="bg1">
                    <a:shade val="50000"/>
                  </a:schemeClr>
                </a:solidFill>
                <a:latin typeface="Palatino Linotype"/>
                <a:cs typeface="Palatino Linotype"/>
              </a:rPr>
              <a:t>Lifetime Citations</a:t>
            </a:r>
            <a:endParaRPr lang="en-US" sz="2200" b="1" dirty="0">
              <a:ln w="50800"/>
              <a:solidFill>
                <a:schemeClr val="bg1">
                  <a:shade val="50000"/>
                </a:schemeClr>
              </a:solidFill>
              <a:latin typeface="Palatino Linotype"/>
              <a:cs typeface="Palatino Linotype"/>
            </a:endParaRPr>
          </a:p>
        </p:txBody>
      </p:sp>
      <p:sp>
        <p:nvSpPr>
          <p:cNvPr id="13" name="TextBox 12"/>
          <p:cNvSpPr txBox="1"/>
          <p:nvPr/>
        </p:nvSpPr>
        <p:spPr>
          <a:xfrm>
            <a:off x="4788024" y="6093298"/>
            <a:ext cx="1944216" cy="430887"/>
          </a:xfrm>
          <a:prstGeom prst="rect">
            <a:avLst/>
          </a:prstGeom>
          <a:effectLst>
            <a:outerShdw blurRad="50800" dist="42924" dir="5400000" rotWithShape="0">
              <a:srgbClr val="000000">
                <a:alpha val="40000"/>
              </a:srgbClr>
            </a:outerShdw>
            <a:reflection blurRad="6350" stA="50000" endA="300" endPos="90000" dist="50800" dir="5400000" sy="-100000" algn="bl" rotWithShape="0"/>
          </a:effectLst>
        </p:spPr>
        <p:style>
          <a:lnRef idx="1">
            <a:schemeClr val="accent6"/>
          </a:lnRef>
          <a:fillRef idx="3">
            <a:schemeClr val="accent6"/>
          </a:fillRef>
          <a:effectRef idx="2">
            <a:schemeClr val="accent6"/>
          </a:effectRef>
          <a:fontRef idx="minor">
            <a:schemeClr val="lt1"/>
          </a:fontRef>
        </p:style>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200" b="1" dirty="0" smtClean="0">
                <a:ln w="50800"/>
                <a:solidFill>
                  <a:schemeClr val="bg1">
                    <a:shade val="50000"/>
                  </a:schemeClr>
                </a:solidFill>
                <a:latin typeface="Palatino Linotype"/>
                <a:cs typeface="Palatino Linotype"/>
              </a:rPr>
              <a:t>H-Index</a:t>
            </a:r>
            <a:endParaRPr lang="en-US" sz="2200" b="1" dirty="0">
              <a:ln w="50800"/>
              <a:solidFill>
                <a:schemeClr val="bg1">
                  <a:shade val="50000"/>
                </a:schemeClr>
              </a:solidFill>
              <a:latin typeface="Palatino Linotype"/>
              <a:cs typeface="Palatino Linotype"/>
            </a:endParaRPr>
          </a:p>
        </p:txBody>
      </p:sp>
      <p:sp>
        <p:nvSpPr>
          <p:cNvPr id="14" name="TextBox 13"/>
          <p:cNvSpPr txBox="1"/>
          <p:nvPr/>
        </p:nvSpPr>
        <p:spPr>
          <a:xfrm>
            <a:off x="6012160" y="908722"/>
            <a:ext cx="2664296" cy="1200329"/>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smtClean="0">
                <a:ln w="11430"/>
                <a:solidFill>
                  <a:srgbClr val="FF0000"/>
                </a:solidFill>
                <a:effectLst>
                  <a:outerShdw blurRad="80000" dist="40000" dir="5040000" algn="tl">
                    <a:srgbClr val="000000">
                      <a:alpha val="30000"/>
                    </a:srgbClr>
                  </a:outerShdw>
                </a:effectLst>
              </a:rPr>
              <a:t>Nicholas</a:t>
            </a:r>
          </a:p>
          <a:p>
            <a:r>
              <a:rPr lang="en-US" sz="3600" b="1" dirty="0" err="1" smtClean="0">
                <a:ln w="11430"/>
                <a:solidFill>
                  <a:srgbClr val="FF0000"/>
                </a:solidFill>
                <a:effectLst>
                  <a:outerShdw blurRad="80000" dist="40000" dir="5040000" algn="tl">
                    <a:srgbClr val="000000">
                      <a:alpha val="30000"/>
                    </a:srgbClr>
                  </a:outerShdw>
                </a:effectLst>
              </a:rPr>
              <a:t>Katsanis</a:t>
            </a:r>
            <a:endParaRPr lang="en-US" sz="3600" b="1" dirty="0">
              <a:ln w="11430"/>
              <a:solidFill>
                <a:srgbClr val="FF0000"/>
              </a:solidFill>
              <a:effectLst>
                <a:outerShdw blurRad="80000" dist="40000" dir="5040000" algn="tl">
                  <a:srgbClr val="000000">
                    <a:alpha val="30000"/>
                  </a:srgbClr>
                </a:outerShdw>
              </a:effectLst>
            </a:endParaRPr>
          </a:p>
        </p:txBody>
      </p:sp>
      <p:sp>
        <p:nvSpPr>
          <p:cNvPr id="15" name="TextBox 14"/>
          <p:cNvSpPr txBox="1"/>
          <p:nvPr/>
        </p:nvSpPr>
        <p:spPr>
          <a:xfrm>
            <a:off x="7020273" y="2132858"/>
            <a:ext cx="2664296" cy="64633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smtClean="0">
                <a:ln w="11430"/>
                <a:solidFill>
                  <a:srgbClr val="FF0000"/>
                </a:solidFill>
                <a:effectLst>
                  <a:outerShdw blurRad="80000" dist="40000" dir="5040000" algn="tl">
                    <a:srgbClr val="000000">
                      <a:alpha val="30000"/>
                    </a:srgbClr>
                  </a:outerShdw>
                </a:effectLst>
              </a:rPr>
              <a:t>Greece</a:t>
            </a:r>
            <a:endParaRPr lang="en-US" sz="3600" b="1" dirty="0">
              <a:ln w="11430"/>
              <a:solidFill>
                <a:srgbClr val="FF0000"/>
              </a:solidFill>
              <a:effectLst>
                <a:outerShdw blurRad="80000" dist="40000" dir="5040000" algn="tl">
                  <a:srgbClr val="000000">
                    <a:alpha val="30000"/>
                  </a:srgbClr>
                </a:outerShdw>
              </a:effectLst>
            </a:endParaRPr>
          </a:p>
        </p:txBody>
      </p:sp>
      <p:sp>
        <p:nvSpPr>
          <p:cNvPr id="16" name="TextBox 15"/>
          <p:cNvSpPr txBox="1"/>
          <p:nvPr/>
        </p:nvSpPr>
        <p:spPr>
          <a:xfrm>
            <a:off x="5940153" y="2852938"/>
            <a:ext cx="3203848" cy="64633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smtClean="0">
                <a:ln w="11430"/>
                <a:solidFill>
                  <a:srgbClr val="FF0000"/>
                </a:solidFill>
                <a:effectLst>
                  <a:outerShdw blurRad="80000" dist="40000" dir="5040000" algn="tl">
                    <a:srgbClr val="000000">
                      <a:alpha val="30000"/>
                    </a:srgbClr>
                  </a:outerShdw>
                </a:effectLst>
              </a:rPr>
              <a:t>49 wins 1 draw</a:t>
            </a:r>
            <a:endParaRPr lang="en-US" sz="3600" b="1" dirty="0">
              <a:ln w="11430"/>
              <a:solidFill>
                <a:srgbClr val="FF0000"/>
              </a:solidFill>
              <a:effectLst>
                <a:outerShdw blurRad="80000" dist="40000" dir="5040000" algn="tl">
                  <a:srgbClr val="000000">
                    <a:alpha val="30000"/>
                  </a:srgbClr>
                </a:outerShdw>
              </a:effectLst>
            </a:endParaRPr>
          </a:p>
        </p:txBody>
      </p:sp>
      <p:sp>
        <p:nvSpPr>
          <p:cNvPr id="17" name="TextBox 16"/>
          <p:cNvSpPr txBox="1"/>
          <p:nvPr/>
        </p:nvSpPr>
        <p:spPr>
          <a:xfrm>
            <a:off x="6228184" y="3573018"/>
            <a:ext cx="2664296" cy="64633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smtClean="0">
                <a:ln w="11430"/>
                <a:solidFill>
                  <a:srgbClr val="FF0000"/>
                </a:solidFill>
                <a:effectLst>
                  <a:outerShdw blurRad="80000" dist="40000" dir="5040000" algn="tl">
                    <a:srgbClr val="000000">
                      <a:alpha val="30000"/>
                    </a:srgbClr>
                  </a:outerShdw>
                </a:effectLst>
              </a:rPr>
              <a:t>Unreachable</a:t>
            </a:r>
            <a:endParaRPr lang="en-US" sz="3600" b="1" dirty="0">
              <a:ln w="11430"/>
              <a:solidFill>
                <a:srgbClr val="FF0000"/>
              </a:solidFill>
              <a:effectLst>
                <a:outerShdw blurRad="80000" dist="40000" dir="5040000" algn="tl">
                  <a:srgbClr val="000000">
                    <a:alpha val="30000"/>
                  </a:srgbClr>
                </a:outerShdw>
              </a:effectLst>
            </a:endParaRPr>
          </a:p>
        </p:txBody>
      </p:sp>
      <p:sp>
        <p:nvSpPr>
          <p:cNvPr id="19" name="TextBox 18"/>
          <p:cNvSpPr txBox="1"/>
          <p:nvPr/>
        </p:nvSpPr>
        <p:spPr>
          <a:xfrm>
            <a:off x="6732241" y="4437114"/>
            <a:ext cx="2664296" cy="64633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smtClean="0">
                <a:ln w="11430"/>
                <a:solidFill>
                  <a:srgbClr val="FF0000"/>
                </a:solidFill>
                <a:effectLst>
                  <a:outerShdw blurRad="80000" dist="40000" dir="5040000" algn="tl">
                    <a:srgbClr val="000000">
                      <a:alpha val="30000"/>
                    </a:srgbClr>
                  </a:outerShdw>
                </a:effectLst>
              </a:rPr>
              <a:t>1000+</a:t>
            </a:r>
            <a:endParaRPr lang="en-US" sz="3600" b="1" dirty="0">
              <a:ln w="11430"/>
              <a:solidFill>
                <a:srgbClr val="FF0000"/>
              </a:solidFill>
              <a:effectLst>
                <a:outerShdw blurRad="80000" dist="40000" dir="5040000" algn="tl">
                  <a:srgbClr val="000000">
                    <a:alpha val="30000"/>
                  </a:srgbClr>
                </a:outerShdw>
              </a:effectLst>
            </a:endParaRPr>
          </a:p>
        </p:txBody>
      </p:sp>
      <p:sp>
        <p:nvSpPr>
          <p:cNvPr id="20" name="TextBox 19"/>
          <p:cNvSpPr txBox="1"/>
          <p:nvPr/>
        </p:nvSpPr>
        <p:spPr>
          <a:xfrm>
            <a:off x="7452321" y="5229202"/>
            <a:ext cx="2664296" cy="64633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smtClean="0">
                <a:ln w="11430"/>
                <a:solidFill>
                  <a:srgbClr val="FF0000"/>
                </a:solidFill>
                <a:effectLst>
                  <a:outerShdw blurRad="80000" dist="40000" dir="5040000" algn="tl">
                    <a:srgbClr val="000000">
                      <a:alpha val="30000"/>
                    </a:srgbClr>
                  </a:outerShdw>
                </a:effectLst>
              </a:rPr>
              <a:t>56,280</a:t>
            </a:r>
            <a:endParaRPr lang="en-US" sz="3600" b="1" dirty="0">
              <a:ln w="11430"/>
              <a:solidFill>
                <a:srgbClr val="FF0000"/>
              </a:solidFill>
              <a:effectLst>
                <a:outerShdw blurRad="80000" dist="40000" dir="5040000" algn="tl">
                  <a:srgbClr val="000000">
                    <a:alpha val="30000"/>
                  </a:srgbClr>
                </a:outerShdw>
              </a:effectLst>
            </a:endParaRPr>
          </a:p>
        </p:txBody>
      </p:sp>
      <p:sp>
        <p:nvSpPr>
          <p:cNvPr id="21" name="TextBox 20"/>
          <p:cNvSpPr txBox="1"/>
          <p:nvPr/>
        </p:nvSpPr>
        <p:spPr>
          <a:xfrm>
            <a:off x="6732241" y="6021290"/>
            <a:ext cx="2664296" cy="64633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smtClean="0">
                <a:ln w="11430"/>
                <a:solidFill>
                  <a:srgbClr val="FF0000"/>
                </a:solidFill>
                <a:effectLst>
                  <a:outerShdw blurRad="80000" dist="40000" dir="5040000" algn="tl">
                    <a:srgbClr val="000000">
                      <a:alpha val="30000"/>
                    </a:srgbClr>
                  </a:outerShdw>
                </a:effectLst>
              </a:rPr>
              <a:t>106</a:t>
            </a:r>
            <a:endParaRPr lang="en-US" sz="3600" b="1" dirty="0">
              <a:ln w="11430"/>
              <a:solidFill>
                <a:srgbClr val="FF0000"/>
              </a:solidFill>
              <a:effectLst>
                <a:outerShdw blurRad="80000" dist="40000" dir="5040000" algn="tl">
                  <a:srgbClr val="000000">
                    <a:alpha val="30000"/>
                  </a:srgbClr>
                </a:outerShdw>
              </a:effectLst>
            </a:endParaRPr>
          </a:p>
        </p:txBody>
      </p:sp>
      <p:grpSp>
        <p:nvGrpSpPr>
          <p:cNvPr id="18" name="Group 17"/>
          <p:cNvGrpSpPr/>
          <p:nvPr/>
        </p:nvGrpSpPr>
        <p:grpSpPr>
          <a:xfrm>
            <a:off x="22507" y="857250"/>
            <a:ext cx="4848581" cy="6000750"/>
            <a:chOff x="22507" y="857250"/>
            <a:chExt cx="4848581" cy="6000750"/>
          </a:xfrm>
        </p:grpSpPr>
        <p:pic>
          <p:nvPicPr>
            <p:cNvPr id="4" name="Picture 3" descr="11183073_951925038192464_1544574103_o (1).jpg"/>
            <p:cNvPicPr>
              <a:picLocks noChangeAspect="1"/>
            </p:cNvPicPr>
            <p:nvPr/>
          </p:nvPicPr>
          <p:blipFill rotWithShape="1">
            <a:blip r:embed="rId3">
              <a:extLst>
                <a:ext uri="{28A0092B-C50C-407E-A947-70E740481C1C}">
                  <a14:useLocalDpi xmlns:a14="http://schemas.microsoft.com/office/drawing/2010/main" val="0"/>
                </a:ext>
              </a:extLst>
            </a:blip>
            <a:srcRect r="46975"/>
            <a:stretch/>
          </p:blipFill>
          <p:spPr>
            <a:xfrm>
              <a:off x="22507" y="857250"/>
              <a:ext cx="4848581" cy="6000750"/>
            </a:xfrm>
            <a:prstGeom prst="rect">
              <a:avLst/>
            </a:prstGeom>
          </p:spPr>
        </p:pic>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475656" y="1017455"/>
              <a:ext cx="2178317" cy="2267530"/>
            </a:xfrm>
            <a:prstGeom prst="rect">
              <a:avLst/>
            </a:prstGeom>
          </p:spPr>
        </p:pic>
      </p:grpSp>
    </p:spTree>
    <p:extLst>
      <p:ext uri="{BB962C8B-B14F-4D97-AF65-F5344CB8AC3E}">
        <p14:creationId xmlns:p14="http://schemas.microsoft.com/office/powerpoint/2010/main" val="1650464771"/>
      </p:ext>
    </p:extLst>
  </p:cSld>
  <p:clrMapOvr>
    <a:masterClrMapping/>
  </p:clrMapOvr>
  <mc:AlternateContent xmlns:mc="http://schemas.openxmlformats.org/markup-compatibility/2006" xmlns:p14="http://schemas.microsoft.com/office/powerpoint/2010/main">
    <mc:Choice Requires="p14">
      <p:transition spd="slow" p14:dur="2000" advClick="0" advTm="35000">
        <p14:prism isContent="1"/>
      </p:transition>
    </mc:Choice>
    <mc:Fallback xmlns="">
      <p:transition spd="slow" advClick="0"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par>
                          <p:cTn id="12" fill="hold">
                            <p:stCondLst>
                              <p:cond delay="1650"/>
                            </p:stCondLst>
                            <p:childTnLst>
                              <p:par>
                                <p:cTn id="13" presetID="25"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18" dur="1000" fill="hold"/>
                                        <p:tgtEl>
                                          <p:spTgt spid="18"/>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18"/>
                                        </p:tgtEl>
                                      </p:cBhvr>
                                    </p:animEffect>
                                  </p:childTnLst>
                                </p:cTn>
                              </p:par>
                            </p:childTnLst>
                          </p:cTn>
                        </p:par>
                        <p:par>
                          <p:cTn id="23" fill="hold">
                            <p:stCondLst>
                              <p:cond delay="2650"/>
                            </p:stCondLst>
                            <p:childTnLst>
                              <p:par>
                                <p:cTn id="24" presetID="55" presetClass="entr" presetSubtype="0" fill="hold" grpId="0" nodeType="afterEffect">
                                  <p:stCondLst>
                                    <p:cond delay="250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par>
                                <p:cTn id="29" presetID="55" presetClass="entr" presetSubtype="0" fill="hold" grpId="0" nodeType="withEffect">
                                  <p:stCondLst>
                                    <p:cond delay="250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0.70"/>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childTnLst>
                          </p:cTn>
                        </p:par>
                        <p:par>
                          <p:cTn id="34" fill="hold">
                            <p:stCondLst>
                              <p:cond delay="6150"/>
                            </p:stCondLst>
                            <p:childTnLst>
                              <p:par>
                                <p:cTn id="35" presetID="55" presetClass="entr" presetSubtype="0" fill="hold" grpId="0" nodeType="afterEffect">
                                  <p:stCondLst>
                                    <p:cond delay="250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strVal val="#ppt_w*0.70"/>
                                          </p:val>
                                        </p:tav>
                                        <p:tav tm="100000">
                                          <p:val>
                                            <p:strVal val="#ppt_w"/>
                                          </p:val>
                                        </p:tav>
                                      </p:tavLst>
                                    </p:anim>
                                    <p:anim calcmode="lin" valueType="num">
                                      <p:cBhvr>
                                        <p:cTn id="38" dur="1000" fill="hold"/>
                                        <p:tgtEl>
                                          <p:spTgt spid="7"/>
                                        </p:tgtEl>
                                        <p:attrNameLst>
                                          <p:attrName>ppt_h</p:attrName>
                                        </p:attrNameLst>
                                      </p:cBhvr>
                                      <p:tavLst>
                                        <p:tav tm="0">
                                          <p:val>
                                            <p:strVal val="#ppt_h"/>
                                          </p:val>
                                        </p:tav>
                                        <p:tav tm="100000">
                                          <p:val>
                                            <p:strVal val="#ppt_h"/>
                                          </p:val>
                                        </p:tav>
                                      </p:tavLst>
                                    </p:anim>
                                    <p:animEffect transition="in" filter="fade">
                                      <p:cBhvr>
                                        <p:cTn id="39" dur="1000"/>
                                        <p:tgtEl>
                                          <p:spTgt spid="7"/>
                                        </p:tgtEl>
                                      </p:cBhvr>
                                    </p:animEffect>
                                  </p:childTnLst>
                                </p:cTn>
                              </p:par>
                              <p:par>
                                <p:cTn id="40" presetID="55" presetClass="entr" presetSubtype="0" fill="hold" grpId="0" nodeType="withEffect">
                                  <p:stCondLst>
                                    <p:cond delay="250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000" fill="hold"/>
                                        <p:tgtEl>
                                          <p:spTgt spid="15"/>
                                        </p:tgtEl>
                                        <p:attrNameLst>
                                          <p:attrName>ppt_w</p:attrName>
                                        </p:attrNameLst>
                                      </p:cBhvr>
                                      <p:tavLst>
                                        <p:tav tm="0">
                                          <p:val>
                                            <p:strVal val="#ppt_w*0.70"/>
                                          </p:val>
                                        </p:tav>
                                        <p:tav tm="100000">
                                          <p:val>
                                            <p:strVal val="#ppt_w"/>
                                          </p:val>
                                        </p:tav>
                                      </p:tavLst>
                                    </p:anim>
                                    <p:anim calcmode="lin" valueType="num">
                                      <p:cBhvr>
                                        <p:cTn id="43" dur="1000" fill="hold"/>
                                        <p:tgtEl>
                                          <p:spTgt spid="15"/>
                                        </p:tgtEl>
                                        <p:attrNameLst>
                                          <p:attrName>ppt_h</p:attrName>
                                        </p:attrNameLst>
                                      </p:cBhvr>
                                      <p:tavLst>
                                        <p:tav tm="0">
                                          <p:val>
                                            <p:strVal val="#ppt_h"/>
                                          </p:val>
                                        </p:tav>
                                        <p:tav tm="100000">
                                          <p:val>
                                            <p:strVal val="#ppt_h"/>
                                          </p:val>
                                        </p:tav>
                                      </p:tavLst>
                                    </p:anim>
                                    <p:animEffect transition="in" filter="fade">
                                      <p:cBhvr>
                                        <p:cTn id="44" dur="1000"/>
                                        <p:tgtEl>
                                          <p:spTgt spid="15"/>
                                        </p:tgtEl>
                                      </p:cBhvr>
                                    </p:animEffect>
                                  </p:childTnLst>
                                </p:cTn>
                              </p:par>
                            </p:childTnLst>
                          </p:cTn>
                        </p:par>
                        <p:par>
                          <p:cTn id="45" fill="hold">
                            <p:stCondLst>
                              <p:cond delay="9650"/>
                            </p:stCondLst>
                            <p:childTnLst>
                              <p:par>
                                <p:cTn id="46" presetID="55" presetClass="entr" presetSubtype="0" fill="hold" grpId="0" nodeType="afterEffect">
                                  <p:stCondLst>
                                    <p:cond delay="2500"/>
                                  </p:stCondLst>
                                  <p:childTnLst>
                                    <p:set>
                                      <p:cBhvr>
                                        <p:cTn id="47" dur="1" fill="hold">
                                          <p:stCondLst>
                                            <p:cond delay="0"/>
                                          </p:stCondLst>
                                        </p:cTn>
                                        <p:tgtEl>
                                          <p:spTgt spid="8"/>
                                        </p:tgtEl>
                                        <p:attrNameLst>
                                          <p:attrName>style.visibility</p:attrName>
                                        </p:attrNameLst>
                                      </p:cBhvr>
                                      <p:to>
                                        <p:strVal val="visible"/>
                                      </p:to>
                                    </p:set>
                                    <p:anim calcmode="lin" valueType="num">
                                      <p:cBhvr>
                                        <p:cTn id="48" dur="1000" fill="hold"/>
                                        <p:tgtEl>
                                          <p:spTgt spid="8"/>
                                        </p:tgtEl>
                                        <p:attrNameLst>
                                          <p:attrName>ppt_w</p:attrName>
                                        </p:attrNameLst>
                                      </p:cBhvr>
                                      <p:tavLst>
                                        <p:tav tm="0">
                                          <p:val>
                                            <p:strVal val="#ppt_w*0.70"/>
                                          </p:val>
                                        </p:tav>
                                        <p:tav tm="100000">
                                          <p:val>
                                            <p:strVal val="#ppt_w"/>
                                          </p:val>
                                        </p:tav>
                                      </p:tavLst>
                                    </p:anim>
                                    <p:anim calcmode="lin" valueType="num">
                                      <p:cBhvr>
                                        <p:cTn id="49" dur="1000" fill="hold"/>
                                        <p:tgtEl>
                                          <p:spTgt spid="8"/>
                                        </p:tgtEl>
                                        <p:attrNameLst>
                                          <p:attrName>ppt_h</p:attrName>
                                        </p:attrNameLst>
                                      </p:cBhvr>
                                      <p:tavLst>
                                        <p:tav tm="0">
                                          <p:val>
                                            <p:strVal val="#ppt_h"/>
                                          </p:val>
                                        </p:tav>
                                        <p:tav tm="100000">
                                          <p:val>
                                            <p:strVal val="#ppt_h"/>
                                          </p:val>
                                        </p:tav>
                                      </p:tavLst>
                                    </p:anim>
                                    <p:animEffect transition="in" filter="fade">
                                      <p:cBhvr>
                                        <p:cTn id="50" dur="1000"/>
                                        <p:tgtEl>
                                          <p:spTgt spid="8"/>
                                        </p:tgtEl>
                                      </p:cBhvr>
                                    </p:animEffect>
                                  </p:childTnLst>
                                </p:cTn>
                              </p:par>
                              <p:par>
                                <p:cTn id="51" presetID="55" presetClass="entr" presetSubtype="0" fill="hold" grpId="0" nodeType="withEffect">
                                  <p:stCondLst>
                                    <p:cond delay="2500"/>
                                  </p:stCondLst>
                                  <p:childTnLst>
                                    <p:set>
                                      <p:cBhvr>
                                        <p:cTn id="52" dur="1" fill="hold">
                                          <p:stCondLst>
                                            <p:cond delay="0"/>
                                          </p:stCondLst>
                                        </p:cTn>
                                        <p:tgtEl>
                                          <p:spTgt spid="16"/>
                                        </p:tgtEl>
                                        <p:attrNameLst>
                                          <p:attrName>style.visibility</p:attrName>
                                        </p:attrNameLst>
                                      </p:cBhvr>
                                      <p:to>
                                        <p:strVal val="visible"/>
                                      </p:to>
                                    </p:set>
                                    <p:anim calcmode="lin" valueType="num">
                                      <p:cBhvr>
                                        <p:cTn id="53" dur="1000" fill="hold"/>
                                        <p:tgtEl>
                                          <p:spTgt spid="16"/>
                                        </p:tgtEl>
                                        <p:attrNameLst>
                                          <p:attrName>ppt_w</p:attrName>
                                        </p:attrNameLst>
                                      </p:cBhvr>
                                      <p:tavLst>
                                        <p:tav tm="0">
                                          <p:val>
                                            <p:strVal val="#ppt_w*0.70"/>
                                          </p:val>
                                        </p:tav>
                                        <p:tav tm="100000">
                                          <p:val>
                                            <p:strVal val="#ppt_w"/>
                                          </p:val>
                                        </p:tav>
                                      </p:tavLst>
                                    </p:anim>
                                    <p:anim calcmode="lin" valueType="num">
                                      <p:cBhvr>
                                        <p:cTn id="54" dur="1000" fill="hold"/>
                                        <p:tgtEl>
                                          <p:spTgt spid="16"/>
                                        </p:tgtEl>
                                        <p:attrNameLst>
                                          <p:attrName>ppt_h</p:attrName>
                                        </p:attrNameLst>
                                      </p:cBhvr>
                                      <p:tavLst>
                                        <p:tav tm="0">
                                          <p:val>
                                            <p:strVal val="#ppt_h"/>
                                          </p:val>
                                        </p:tav>
                                        <p:tav tm="100000">
                                          <p:val>
                                            <p:strVal val="#ppt_h"/>
                                          </p:val>
                                        </p:tav>
                                      </p:tavLst>
                                    </p:anim>
                                    <p:animEffect transition="in" filter="fade">
                                      <p:cBhvr>
                                        <p:cTn id="55" dur="1000"/>
                                        <p:tgtEl>
                                          <p:spTgt spid="16"/>
                                        </p:tgtEl>
                                      </p:cBhvr>
                                    </p:animEffect>
                                  </p:childTnLst>
                                </p:cTn>
                              </p:par>
                            </p:childTnLst>
                          </p:cTn>
                        </p:par>
                        <p:par>
                          <p:cTn id="56" fill="hold">
                            <p:stCondLst>
                              <p:cond delay="13150"/>
                            </p:stCondLst>
                            <p:childTnLst>
                              <p:par>
                                <p:cTn id="57" presetID="55" presetClass="entr" presetSubtype="0" fill="hold" grpId="0" nodeType="afterEffect">
                                  <p:stCondLst>
                                    <p:cond delay="2500"/>
                                  </p:stCondLst>
                                  <p:childTnLst>
                                    <p:set>
                                      <p:cBhvr>
                                        <p:cTn id="58" dur="1" fill="hold">
                                          <p:stCondLst>
                                            <p:cond delay="0"/>
                                          </p:stCondLst>
                                        </p:cTn>
                                        <p:tgtEl>
                                          <p:spTgt spid="10"/>
                                        </p:tgtEl>
                                        <p:attrNameLst>
                                          <p:attrName>style.visibility</p:attrName>
                                        </p:attrNameLst>
                                      </p:cBhvr>
                                      <p:to>
                                        <p:strVal val="visible"/>
                                      </p:to>
                                    </p:set>
                                    <p:anim calcmode="lin" valueType="num">
                                      <p:cBhvr>
                                        <p:cTn id="59" dur="1000" fill="hold"/>
                                        <p:tgtEl>
                                          <p:spTgt spid="10"/>
                                        </p:tgtEl>
                                        <p:attrNameLst>
                                          <p:attrName>ppt_w</p:attrName>
                                        </p:attrNameLst>
                                      </p:cBhvr>
                                      <p:tavLst>
                                        <p:tav tm="0">
                                          <p:val>
                                            <p:strVal val="#ppt_w*0.70"/>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Effect transition="in" filter="fade">
                                      <p:cBhvr>
                                        <p:cTn id="61" dur="1000"/>
                                        <p:tgtEl>
                                          <p:spTgt spid="10"/>
                                        </p:tgtEl>
                                      </p:cBhvr>
                                    </p:animEffect>
                                  </p:childTnLst>
                                </p:cTn>
                              </p:par>
                              <p:par>
                                <p:cTn id="62" presetID="55" presetClass="entr" presetSubtype="0" fill="hold" grpId="0" nodeType="withEffect">
                                  <p:stCondLst>
                                    <p:cond delay="2500"/>
                                  </p:stCondLst>
                                  <p:iterate type="lt">
                                    <p:tmPct val="0"/>
                                  </p:iterate>
                                  <p:childTnLst>
                                    <p:set>
                                      <p:cBhvr>
                                        <p:cTn id="63" dur="1" fill="hold">
                                          <p:stCondLst>
                                            <p:cond delay="0"/>
                                          </p:stCondLst>
                                        </p:cTn>
                                        <p:tgtEl>
                                          <p:spTgt spid="17"/>
                                        </p:tgtEl>
                                        <p:attrNameLst>
                                          <p:attrName>style.visibility</p:attrName>
                                        </p:attrNameLst>
                                      </p:cBhvr>
                                      <p:to>
                                        <p:strVal val="visible"/>
                                      </p:to>
                                    </p:set>
                                    <p:anim calcmode="lin" valueType="num">
                                      <p:cBhvr>
                                        <p:cTn id="64" dur="1000" fill="hold"/>
                                        <p:tgtEl>
                                          <p:spTgt spid="17"/>
                                        </p:tgtEl>
                                        <p:attrNameLst>
                                          <p:attrName>ppt_w</p:attrName>
                                        </p:attrNameLst>
                                      </p:cBhvr>
                                      <p:tavLst>
                                        <p:tav tm="0">
                                          <p:val>
                                            <p:strVal val="#ppt_w*0.70"/>
                                          </p:val>
                                        </p:tav>
                                        <p:tav tm="100000">
                                          <p:val>
                                            <p:strVal val="#ppt_w"/>
                                          </p:val>
                                        </p:tav>
                                      </p:tavLst>
                                    </p:anim>
                                    <p:anim calcmode="lin" valueType="num">
                                      <p:cBhvr>
                                        <p:cTn id="65" dur="1000" fill="hold"/>
                                        <p:tgtEl>
                                          <p:spTgt spid="17"/>
                                        </p:tgtEl>
                                        <p:attrNameLst>
                                          <p:attrName>ppt_h</p:attrName>
                                        </p:attrNameLst>
                                      </p:cBhvr>
                                      <p:tavLst>
                                        <p:tav tm="0">
                                          <p:val>
                                            <p:strVal val="#ppt_h"/>
                                          </p:val>
                                        </p:tav>
                                        <p:tav tm="100000">
                                          <p:val>
                                            <p:strVal val="#ppt_h"/>
                                          </p:val>
                                        </p:tav>
                                      </p:tavLst>
                                    </p:anim>
                                    <p:animEffect transition="in" filter="fade">
                                      <p:cBhvr>
                                        <p:cTn id="66" dur="1000"/>
                                        <p:tgtEl>
                                          <p:spTgt spid="17"/>
                                        </p:tgtEl>
                                      </p:cBhvr>
                                    </p:animEffect>
                                  </p:childTnLst>
                                </p:cTn>
                              </p:par>
                              <p:par>
                                <p:cTn id="67" presetID="16" presetClass="emph" presetSubtype="0" fill="hold" grpId="2" nodeType="withEffect">
                                  <p:stCondLst>
                                    <p:cond delay="3000"/>
                                  </p:stCondLst>
                                  <p:iterate type="lt">
                                    <p:tmPct val="4000"/>
                                  </p:iterate>
                                  <p:childTnLst>
                                    <p:set>
                                      <p:cBhvr override="childStyle">
                                        <p:cTn id="68" dur="1000" fill="hold"/>
                                        <p:tgtEl>
                                          <p:spTgt spid="17"/>
                                        </p:tgtEl>
                                        <p:attrNameLst>
                                          <p:attrName>style.color</p:attrName>
                                        </p:attrNameLst>
                                      </p:cBhvr>
                                      <p:to>
                                        <p:clrVal>
                                          <a:srgbClr val="30DFFF"/>
                                        </p:clrVal>
                                      </p:to>
                                    </p:set>
                                    <p:set>
                                      <p:cBhvr>
                                        <p:cTn id="69" dur="1000" fill="hold"/>
                                        <p:tgtEl>
                                          <p:spTgt spid="17"/>
                                        </p:tgtEl>
                                        <p:attrNameLst>
                                          <p:attrName>fillcolor</p:attrName>
                                        </p:attrNameLst>
                                      </p:cBhvr>
                                      <p:to>
                                        <p:clrVal>
                                          <a:srgbClr val="30DFFF"/>
                                        </p:clrVal>
                                      </p:to>
                                    </p:set>
                                    <p:set>
                                      <p:cBhvr>
                                        <p:cTn id="70" dur="1000" fill="hold"/>
                                        <p:tgtEl>
                                          <p:spTgt spid="17"/>
                                        </p:tgtEl>
                                        <p:attrNameLst>
                                          <p:attrName>fill.type</p:attrName>
                                        </p:attrNameLst>
                                      </p:cBhvr>
                                      <p:to>
                                        <p:strVal val="solid"/>
                                      </p:to>
                                    </p:set>
                                  </p:childTnLst>
                                </p:cTn>
                              </p:par>
                            </p:childTnLst>
                          </p:cTn>
                        </p:par>
                        <p:par>
                          <p:cTn id="71" fill="hold">
                            <p:stCondLst>
                              <p:cond delay="17550"/>
                            </p:stCondLst>
                            <p:childTnLst>
                              <p:par>
                                <p:cTn id="72" presetID="36" presetClass="emph" presetSubtype="0" fill="hold" grpId="3" nodeType="afterEffect">
                                  <p:stCondLst>
                                    <p:cond delay="250"/>
                                  </p:stCondLst>
                                  <p:iterate type="lt">
                                    <p:tmPct val="10000"/>
                                  </p:iterate>
                                  <p:childTnLst>
                                    <p:animScale>
                                      <p:cBhvr>
                                        <p:cTn id="73" dur="250" autoRev="1" fill="hold">
                                          <p:stCondLst>
                                            <p:cond delay="0"/>
                                          </p:stCondLst>
                                        </p:cTn>
                                        <p:tgtEl>
                                          <p:spTgt spid="17"/>
                                        </p:tgtEl>
                                      </p:cBhvr>
                                      <p:to x="80000" y="100000"/>
                                    </p:animScale>
                                    <p:anim by="(#ppt_w*0.10)" calcmode="lin" valueType="num">
                                      <p:cBhvr>
                                        <p:cTn id="74" dur="250" autoRev="1" fill="hold">
                                          <p:stCondLst>
                                            <p:cond delay="0"/>
                                          </p:stCondLst>
                                        </p:cTn>
                                        <p:tgtEl>
                                          <p:spTgt spid="17"/>
                                        </p:tgtEl>
                                        <p:attrNameLst>
                                          <p:attrName>ppt_x</p:attrName>
                                        </p:attrNameLst>
                                      </p:cBhvr>
                                    </p:anim>
                                    <p:anim by="(-#ppt_w*0.10)" calcmode="lin" valueType="num">
                                      <p:cBhvr>
                                        <p:cTn id="75" dur="250" autoRev="1" fill="hold">
                                          <p:stCondLst>
                                            <p:cond delay="0"/>
                                          </p:stCondLst>
                                        </p:cTn>
                                        <p:tgtEl>
                                          <p:spTgt spid="17"/>
                                        </p:tgtEl>
                                        <p:attrNameLst>
                                          <p:attrName>ppt_y</p:attrName>
                                        </p:attrNameLst>
                                      </p:cBhvr>
                                    </p:anim>
                                    <p:animRot by="-480000">
                                      <p:cBhvr>
                                        <p:cTn id="76" dur="250" autoRev="1" fill="hold">
                                          <p:stCondLst>
                                            <p:cond delay="0"/>
                                          </p:stCondLst>
                                        </p:cTn>
                                        <p:tgtEl>
                                          <p:spTgt spid="17"/>
                                        </p:tgtEl>
                                        <p:attrNameLst>
                                          <p:attrName>r</p:attrName>
                                        </p:attrNameLst>
                                      </p:cBhvr>
                                    </p:animRot>
                                  </p:childTnLst>
                                </p:cTn>
                              </p:par>
                            </p:childTnLst>
                          </p:cTn>
                        </p:par>
                        <p:par>
                          <p:cTn id="77" fill="hold">
                            <p:stCondLst>
                              <p:cond delay="18800"/>
                            </p:stCondLst>
                            <p:childTnLst>
                              <p:par>
                                <p:cTn id="78" presetID="55" presetClass="entr" presetSubtype="0" fill="hold" grpId="0" nodeType="afterEffect">
                                  <p:stCondLst>
                                    <p:cond delay="2500"/>
                                  </p:stCondLst>
                                  <p:childTnLst>
                                    <p:set>
                                      <p:cBhvr>
                                        <p:cTn id="79" dur="1" fill="hold">
                                          <p:stCondLst>
                                            <p:cond delay="0"/>
                                          </p:stCondLst>
                                        </p:cTn>
                                        <p:tgtEl>
                                          <p:spTgt spid="11"/>
                                        </p:tgtEl>
                                        <p:attrNameLst>
                                          <p:attrName>style.visibility</p:attrName>
                                        </p:attrNameLst>
                                      </p:cBhvr>
                                      <p:to>
                                        <p:strVal val="visible"/>
                                      </p:to>
                                    </p:set>
                                    <p:anim calcmode="lin" valueType="num">
                                      <p:cBhvr>
                                        <p:cTn id="80" dur="1000" fill="hold"/>
                                        <p:tgtEl>
                                          <p:spTgt spid="11"/>
                                        </p:tgtEl>
                                        <p:attrNameLst>
                                          <p:attrName>ppt_w</p:attrName>
                                        </p:attrNameLst>
                                      </p:cBhvr>
                                      <p:tavLst>
                                        <p:tav tm="0">
                                          <p:val>
                                            <p:strVal val="#ppt_w*0.70"/>
                                          </p:val>
                                        </p:tav>
                                        <p:tav tm="100000">
                                          <p:val>
                                            <p:strVal val="#ppt_w"/>
                                          </p:val>
                                        </p:tav>
                                      </p:tavLst>
                                    </p:anim>
                                    <p:anim calcmode="lin" valueType="num">
                                      <p:cBhvr>
                                        <p:cTn id="81" dur="1000" fill="hold"/>
                                        <p:tgtEl>
                                          <p:spTgt spid="11"/>
                                        </p:tgtEl>
                                        <p:attrNameLst>
                                          <p:attrName>ppt_h</p:attrName>
                                        </p:attrNameLst>
                                      </p:cBhvr>
                                      <p:tavLst>
                                        <p:tav tm="0">
                                          <p:val>
                                            <p:strVal val="#ppt_h"/>
                                          </p:val>
                                        </p:tav>
                                        <p:tav tm="100000">
                                          <p:val>
                                            <p:strVal val="#ppt_h"/>
                                          </p:val>
                                        </p:tav>
                                      </p:tavLst>
                                    </p:anim>
                                    <p:animEffect transition="in" filter="fade">
                                      <p:cBhvr>
                                        <p:cTn id="82" dur="1000"/>
                                        <p:tgtEl>
                                          <p:spTgt spid="11"/>
                                        </p:tgtEl>
                                      </p:cBhvr>
                                    </p:animEffect>
                                  </p:childTnLst>
                                </p:cTn>
                              </p:par>
                              <p:par>
                                <p:cTn id="83" presetID="55" presetClass="entr" presetSubtype="0" fill="hold" grpId="0" nodeType="withEffect">
                                  <p:stCondLst>
                                    <p:cond delay="2500"/>
                                  </p:stCondLst>
                                  <p:childTnLst>
                                    <p:set>
                                      <p:cBhvr>
                                        <p:cTn id="84" dur="1" fill="hold">
                                          <p:stCondLst>
                                            <p:cond delay="0"/>
                                          </p:stCondLst>
                                        </p:cTn>
                                        <p:tgtEl>
                                          <p:spTgt spid="19"/>
                                        </p:tgtEl>
                                        <p:attrNameLst>
                                          <p:attrName>style.visibility</p:attrName>
                                        </p:attrNameLst>
                                      </p:cBhvr>
                                      <p:to>
                                        <p:strVal val="visible"/>
                                      </p:to>
                                    </p:set>
                                    <p:anim calcmode="lin" valueType="num">
                                      <p:cBhvr>
                                        <p:cTn id="85" dur="1000" fill="hold"/>
                                        <p:tgtEl>
                                          <p:spTgt spid="19"/>
                                        </p:tgtEl>
                                        <p:attrNameLst>
                                          <p:attrName>ppt_w</p:attrName>
                                        </p:attrNameLst>
                                      </p:cBhvr>
                                      <p:tavLst>
                                        <p:tav tm="0">
                                          <p:val>
                                            <p:strVal val="#ppt_w*0.70"/>
                                          </p:val>
                                        </p:tav>
                                        <p:tav tm="100000">
                                          <p:val>
                                            <p:strVal val="#ppt_w"/>
                                          </p:val>
                                        </p:tav>
                                      </p:tavLst>
                                    </p:anim>
                                    <p:anim calcmode="lin" valueType="num">
                                      <p:cBhvr>
                                        <p:cTn id="86" dur="1000" fill="hold"/>
                                        <p:tgtEl>
                                          <p:spTgt spid="19"/>
                                        </p:tgtEl>
                                        <p:attrNameLst>
                                          <p:attrName>ppt_h</p:attrName>
                                        </p:attrNameLst>
                                      </p:cBhvr>
                                      <p:tavLst>
                                        <p:tav tm="0">
                                          <p:val>
                                            <p:strVal val="#ppt_h"/>
                                          </p:val>
                                        </p:tav>
                                        <p:tav tm="100000">
                                          <p:val>
                                            <p:strVal val="#ppt_h"/>
                                          </p:val>
                                        </p:tav>
                                      </p:tavLst>
                                    </p:anim>
                                    <p:animEffect transition="in" filter="fade">
                                      <p:cBhvr>
                                        <p:cTn id="87" dur="1000"/>
                                        <p:tgtEl>
                                          <p:spTgt spid="19"/>
                                        </p:tgtEl>
                                      </p:cBhvr>
                                    </p:animEffect>
                                  </p:childTnLst>
                                </p:cTn>
                              </p:par>
                            </p:childTnLst>
                          </p:cTn>
                        </p:par>
                        <p:par>
                          <p:cTn id="88" fill="hold">
                            <p:stCondLst>
                              <p:cond delay="22300"/>
                            </p:stCondLst>
                            <p:childTnLst>
                              <p:par>
                                <p:cTn id="89" presetID="55" presetClass="entr" presetSubtype="0" fill="hold" grpId="0" nodeType="afterEffect">
                                  <p:stCondLst>
                                    <p:cond delay="2500"/>
                                  </p:stCondLst>
                                  <p:childTnLst>
                                    <p:set>
                                      <p:cBhvr>
                                        <p:cTn id="90" dur="1" fill="hold">
                                          <p:stCondLst>
                                            <p:cond delay="0"/>
                                          </p:stCondLst>
                                        </p:cTn>
                                        <p:tgtEl>
                                          <p:spTgt spid="12"/>
                                        </p:tgtEl>
                                        <p:attrNameLst>
                                          <p:attrName>style.visibility</p:attrName>
                                        </p:attrNameLst>
                                      </p:cBhvr>
                                      <p:to>
                                        <p:strVal val="visible"/>
                                      </p:to>
                                    </p:set>
                                    <p:anim calcmode="lin" valueType="num">
                                      <p:cBhvr>
                                        <p:cTn id="91" dur="1000" fill="hold"/>
                                        <p:tgtEl>
                                          <p:spTgt spid="12"/>
                                        </p:tgtEl>
                                        <p:attrNameLst>
                                          <p:attrName>ppt_w</p:attrName>
                                        </p:attrNameLst>
                                      </p:cBhvr>
                                      <p:tavLst>
                                        <p:tav tm="0">
                                          <p:val>
                                            <p:strVal val="#ppt_w*0.70"/>
                                          </p:val>
                                        </p:tav>
                                        <p:tav tm="100000">
                                          <p:val>
                                            <p:strVal val="#ppt_w"/>
                                          </p:val>
                                        </p:tav>
                                      </p:tavLst>
                                    </p:anim>
                                    <p:anim calcmode="lin" valueType="num">
                                      <p:cBhvr>
                                        <p:cTn id="92" dur="1000" fill="hold"/>
                                        <p:tgtEl>
                                          <p:spTgt spid="12"/>
                                        </p:tgtEl>
                                        <p:attrNameLst>
                                          <p:attrName>ppt_h</p:attrName>
                                        </p:attrNameLst>
                                      </p:cBhvr>
                                      <p:tavLst>
                                        <p:tav tm="0">
                                          <p:val>
                                            <p:strVal val="#ppt_h"/>
                                          </p:val>
                                        </p:tav>
                                        <p:tav tm="100000">
                                          <p:val>
                                            <p:strVal val="#ppt_h"/>
                                          </p:val>
                                        </p:tav>
                                      </p:tavLst>
                                    </p:anim>
                                    <p:animEffect transition="in" filter="fade">
                                      <p:cBhvr>
                                        <p:cTn id="93" dur="1000"/>
                                        <p:tgtEl>
                                          <p:spTgt spid="12"/>
                                        </p:tgtEl>
                                      </p:cBhvr>
                                    </p:animEffect>
                                  </p:childTnLst>
                                </p:cTn>
                              </p:par>
                              <p:par>
                                <p:cTn id="94" presetID="55" presetClass="entr" presetSubtype="0" fill="hold" grpId="0" nodeType="withEffect">
                                  <p:stCondLst>
                                    <p:cond delay="2500"/>
                                  </p:stCondLst>
                                  <p:childTnLst>
                                    <p:set>
                                      <p:cBhvr>
                                        <p:cTn id="95" dur="1" fill="hold">
                                          <p:stCondLst>
                                            <p:cond delay="0"/>
                                          </p:stCondLst>
                                        </p:cTn>
                                        <p:tgtEl>
                                          <p:spTgt spid="20"/>
                                        </p:tgtEl>
                                        <p:attrNameLst>
                                          <p:attrName>style.visibility</p:attrName>
                                        </p:attrNameLst>
                                      </p:cBhvr>
                                      <p:to>
                                        <p:strVal val="visible"/>
                                      </p:to>
                                    </p:set>
                                    <p:anim calcmode="lin" valueType="num">
                                      <p:cBhvr>
                                        <p:cTn id="96" dur="1000" fill="hold"/>
                                        <p:tgtEl>
                                          <p:spTgt spid="20"/>
                                        </p:tgtEl>
                                        <p:attrNameLst>
                                          <p:attrName>ppt_w</p:attrName>
                                        </p:attrNameLst>
                                      </p:cBhvr>
                                      <p:tavLst>
                                        <p:tav tm="0">
                                          <p:val>
                                            <p:strVal val="#ppt_w*0.70"/>
                                          </p:val>
                                        </p:tav>
                                        <p:tav tm="100000">
                                          <p:val>
                                            <p:strVal val="#ppt_w"/>
                                          </p:val>
                                        </p:tav>
                                      </p:tavLst>
                                    </p:anim>
                                    <p:anim calcmode="lin" valueType="num">
                                      <p:cBhvr>
                                        <p:cTn id="97" dur="1000" fill="hold"/>
                                        <p:tgtEl>
                                          <p:spTgt spid="20"/>
                                        </p:tgtEl>
                                        <p:attrNameLst>
                                          <p:attrName>ppt_h</p:attrName>
                                        </p:attrNameLst>
                                      </p:cBhvr>
                                      <p:tavLst>
                                        <p:tav tm="0">
                                          <p:val>
                                            <p:strVal val="#ppt_h"/>
                                          </p:val>
                                        </p:tav>
                                        <p:tav tm="100000">
                                          <p:val>
                                            <p:strVal val="#ppt_h"/>
                                          </p:val>
                                        </p:tav>
                                      </p:tavLst>
                                    </p:anim>
                                    <p:animEffect transition="in" filter="fade">
                                      <p:cBhvr>
                                        <p:cTn id="98" dur="1000"/>
                                        <p:tgtEl>
                                          <p:spTgt spid="20"/>
                                        </p:tgtEl>
                                      </p:cBhvr>
                                    </p:animEffect>
                                  </p:childTnLst>
                                </p:cTn>
                              </p:par>
                            </p:childTnLst>
                          </p:cTn>
                        </p:par>
                        <p:par>
                          <p:cTn id="99" fill="hold">
                            <p:stCondLst>
                              <p:cond delay="25800"/>
                            </p:stCondLst>
                            <p:childTnLst>
                              <p:par>
                                <p:cTn id="100" presetID="55" presetClass="entr" presetSubtype="0" fill="hold" grpId="0" nodeType="afterEffect">
                                  <p:stCondLst>
                                    <p:cond delay="2500"/>
                                  </p:stCondLst>
                                  <p:childTnLst>
                                    <p:set>
                                      <p:cBhvr>
                                        <p:cTn id="101" dur="1" fill="hold">
                                          <p:stCondLst>
                                            <p:cond delay="0"/>
                                          </p:stCondLst>
                                        </p:cTn>
                                        <p:tgtEl>
                                          <p:spTgt spid="13"/>
                                        </p:tgtEl>
                                        <p:attrNameLst>
                                          <p:attrName>style.visibility</p:attrName>
                                        </p:attrNameLst>
                                      </p:cBhvr>
                                      <p:to>
                                        <p:strVal val="visible"/>
                                      </p:to>
                                    </p:set>
                                    <p:anim calcmode="lin" valueType="num">
                                      <p:cBhvr>
                                        <p:cTn id="102" dur="1000" fill="hold"/>
                                        <p:tgtEl>
                                          <p:spTgt spid="13"/>
                                        </p:tgtEl>
                                        <p:attrNameLst>
                                          <p:attrName>ppt_w</p:attrName>
                                        </p:attrNameLst>
                                      </p:cBhvr>
                                      <p:tavLst>
                                        <p:tav tm="0">
                                          <p:val>
                                            <p:strVal val="#ppt_w*0.70"/>
                                          </p:val>
                                        </p:tav>
                                        <p:tav tm="100000">
                                          <p:val>
                                            <p:strVal val="#ppt_w"/>
                                          </p:val>
                                        </p:tav>
                                      </p:tavLst>
                                    </p:anim>
                                    <p:anim calcmode="lin" valueType="num">
                                      <p:cBhvr>
                                        <p:cTn id="103" dur="1000" fill="hold"/>
                                        <p:tgtEl>
                                          <p:spTgt spid="13"/>
                                        </p:tgtEl>
                                        <p:attrNameLst>
                                          <p:attrName>ppt_h</p:attrName>
                                        </p:attrNameLst>
                                      </p:cBhvr>
                                      <p:tavLst>
                                        <p:tav tm="0">
                                          <p:val>
                                            <p:strVal val="#ppt_h"/>
                                          </p:val>
                                        </p:tav>
                                        <p:tav tm="100000">
                                          <p:val>
                                            <p:strVal val="#ppt_h"/>
                                          </p:val>
                                        </p:tav>
                                      </p:tavLst>
                                    </p:anim>
                                    <p:animEffect transition="in" filter="fade">
                                      <p:cBhvr>
                                        <p:cTn id="104" dur="1000"/>
                                        <p:tgtEl>
                                          <p:spTgt spid="13"/>
                                        </p:tgtEl>
                                      </p:cBhvr>
                                    </p:animEffect>
                                  </p:childTnLst>
                                </p:cTn>
                              </p:par>
                              <p:par>
                                <p:cTn id="105" presetID="55" presetClass="entr" presetSubtype="0" fill="hold" grpId="0" nodeType="withEffect">
                                  <p:stCondLst>
                                    <p:cond delay="2500"/>
                                  </p:stCondLst>
                                  <p:childTnLst>
                                    <p:set>
                                      <p:cBhvr>
                                        <p:cTn id="106" dur="1" fill="hold">
                                          <p:stCondLst>
                                            <p:cond delay="0"/>
                                          </p:stCondLst>
                                        </p:cTn>
                                        <p:tgtEl>
                                          <p:spTgt spid="21"/>
                                        </p:tgtEl>
                                        <p:attrNameLst>
                                          <p:attrName>style.visibility</p:attrName>
                                        </p:attrNameLst>
                                      </p:cBhvr>
                                      <p:to>
                                        <p:strVal val="visible"/>
                                      </p:to>
                                    </p:set>
                                    <p:anim calcmode="lin" valueType="num">
                                      <p:cBhvr>
                                        <p:cTn id="107" dur="1000" fill="hold"/>
                                        <p:tgtEl>
                                          <p:spTgt spid="21"/>
                                        </p:tgtEl>
                                        <p:attrNameLst>
                                          <p:attrName>ppt_w</p:attrName>
                                        </p:attrNameLst>
                                      </p:cBhvr>
                                      <p:tavLst>
                                        <p:tav tm="0">
                                          <p:val>
                                            <p:strVal val="#ppt_w*0.70"/>
                                          </p:val>
                                        </p:tav>
                                        <p:tav tm="100000">
                                          <p:val>
                                            <p:strVal val="#ppt_w"/>
                                          </p:val>
                                        </p:tav>
                                      </p:tavLst>
                                    </p:anim>
                                    <p:anim calcmode="lin" valueType="num">
                                      <p:cBhvr>
                                        <p:cTn id="108" dur="1000" fill="hold"/>
                                        <p:tgtEl>
                                          <p:spTgt spid="21"/>
                                        </p:tgtEl>
                                        <p:attrNameLst>
                                          <p:attrName>ppt_h</p:attrName>
                                        </p:attrNameLst>
                                      </p:cBhvr>
                                      <p:tavLst>
                                        <p:tav tm="0">
                                          <p:val>
                                            <p:strVal val="#ppt_h"/>
                                          </p:val>
                                        </p:tav>
                                        <p:tav tm="100000">
                                          <p:val>
                                            <p:strVal val="#ppt_h"/>
                                          </p:val>
                                        </p:tav>
                                      </p:tavLst>
                                    </p:anim>
                                    <p:animEffect transition="in" filter="fade">
                                      <p:cBhvr>
                                        <p:cTn id="10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3" grpId="0" animBg="1"/>
      <p:bldP spid="14" grpId="0"/>
      <p:bldP spid="15" grpId="0"/>
      <p:bldP spid="16" grpId="0"/>
      <p:bldP spid="17" grpId="0"/>
      <p:bldP spid="17" grpId="2"/>
      <p:bldP spid="17" grpId="3"/>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88642"/>
            <a:ext cx="9144000" cy="646331"/>
          </a:xfrm>
          <a:prstGeom prst="rect">
            <a:avLst/>
          </a:prstGeom>
        </p:spPr>
        <p:txBody>
          <a:bodyPr wrap="square">
            <a:spAutoFit/>
          </a:bodyPr>
          <a:lstStyle/>
          <a:p>
            <a:pPr algn="ctr"/>
            <a:r>
              <a:rPr lang="en-US" sz="3600" dirty="0" smtClean="0">
                <a:latin typeface="Imprint MT Shadow" panose="04020605060303030202" pitchFamily="82" charset="0"/>
                <a:cs typeface="Charlemagne Std Bold"/>
              </a:rPr>
              <a:t>Scoring the bout at the ringside</a:t>
            </a:r>
            <a:endParaRPr lang="en-US" sz="3600" dirty="0">
              <a:latin typeface="Imprint MT Shadow" panose="04020605060303030202" pitchFamily="82" charset="0"/>
              <a:cs typeface="Charlemagne Std Bold"/>
            </a:endParaRPr>
          </a:p>
        </p:txBody>
      </p:sp>
      <p:pic>
        <p:nvPicPr>
          <p:cNvPr id="4" name="Picture 3"/>
          <p:cNvPicPr>
            <a:picLocks noChangeAspect="1"/>
          </p:cNvPicPr>
          <p:nvPr/>
        </p:nvPicPr>
        <p:blipFill>
          <a:blip r:embed="rId3"/>
          <a:stretch>
            <a:fillRect/>
          </a:stretch>
        </p:blipFill>
        <p:spPr>
          <a:xfrm>
            <a:off x="827585" y="2636912"/>
            <a:ext cx="2078698" cy="2749600"/>
          </a:xfrm>
          <a:prstGeom prst="rect">
            <a:avLst/>
          </a:prstGeom>
        </p:spPr>
      </p:pic>
      <p:sp>
        <p:nvSpPr>
          <p:cNvPr id="5" name="Rectangle 4"/>
          <p:cNvSpPr/>
          <p:nvPr/>
        </p:nvSpPr>
        <p:spPr>
          <a:xfrm>
            <a:off x="858822" y="1621249"/>
            <a:ext cx="2016224" cy="1015663"/>
          </a:xfrm>
          <a:prstGeom prst="rect">
            <a:avLst/>
          </a:prstGeom>
        </p:spPr>
        <p:txBody>
          <a:bodyPr wrap="square">
            <a:spAutoFit/>
          </a:bodyPr>
          <a:lstStyle/>
          <a:p>
            <a:pPr algn="ctr"/>
            <a:r>
              <a:rPr lang="en-US" sz="2000" dirty="0">
                <a:latin typeface="David" panose="020E0502060401010101" pitchFamily="34" charset="-79"/>
                <a:cs typeface="David" panose="020E0502060401010101" pitchFamily="34" charset="-79"/>
              </a:rPr>
              <a:t>Emmanuel </a:t>
            </a:r>
            <a:r>
              <a:rPr lang="en-US" sz="2000" dirty="0" err="1">
                <a:latin typeface="David" panose="020E0502060401010101" pitchFamily="34" charset="-79"/>
                <a:cs typeface="David" panose="020E0502060401010101" pitchFamily="34" charset="-79"/>
              </a:rPr>
              <a:t>Dermitzakis</a:t>
            </a:r>
            <a:r>
              <a:rPr lang="en-US" sz="2000" dirty="0">
                <a:latin typeface="David" panose="020E0502060401010101" pitchFamily="34" charset="-79"/>
                <a:cs typeface="David" panose="020E0502060401010101" pitchFamily="34" charset="-79"/>
              </a:rPr>
              <a:t> </a:t>
            </a:r>
            <a:r>
              <a:rPr lang="en-US" sz="2000" dirty="0" smtClean="0">
                <a:latin typeface="David" panose="020E0502060401010101" pitchFamily="34" charset="-79"/>
                <a:cs typeface="David" panose="020E0502060401010101" pitchFamily="34" charset="-79"/>
              </a:rPr>
              <a:t>from </a:t>
            </a:r>
            <a:r>
              <a:rPr lang="en-US" sz="2000" dirty="0">
                <a:latin typeface="David" panose="020E0502060401010101" pitchFamily="34" charset="-79"/>
                <a:cs typeface="David" panose="020E0502060401010101" pitchFamily="34" charset="-79"/>
              </a:rPr>
              <a:t>Switzerland</a:t>
            </a:r>
          </a:p>
        </p:txBody>
      </p:sp>
      <p:pic>
        <p:nvPicPr>
          <p:cNvPr id="6" name="Picture 5"/>
          <p:cNvPicPr>
            <a:picLocks noChangeAspect="1"/>
          </p:cNvPicPr>
          <p:nvPr/>
        </p:nvPicPr>
        <p:blipFill>
          <a:blip r:embed="rId4"/>
          <a:stretch>
            <a:fillRect/>
          </a:stretch>
        </p:blipFill>
        <p:spPr>
          <a:xfrm>
            <a:off x="3707904" y="2636912"/>
            <a:ext cx="2101324" cy="2808312"/>
          </a:xfrm>
          <a:prstGeom prst="rect">
            <a:avLst/>
          </a:prstGeom>
        </p:spPr>
      </p:pic>
      <p:sp>
        <p:nvSpPr>
          <p:cNvPr id="7" name="Rectangle 6"/>
          <p:cNvSpPr/>
          <p:nvPr/>
        </p:nvSpPr>
        <p:spPr>
          <a:xfrm>
            <a:off x="3707905" y="1628801"/>
            <a:ext cx="2016224" cy="1015663"/>
          </a:xfrm>
          <a:prstGeom prst="rect">
            <a:avLst/>
          </a:prstGeom>
        </p:spPr>
        <p:txBody>
          <a:bodyPr wrap="square">
            <a:spAutoFit/>
          </a:bodyPr>
          <a:lstStyle/>
          <a:p>
            <a:pPr algn="ctr"/>
            <a:r>
              <a:rPr lang="en-US" sz="2000" dirty="0" err="1">
                <a:latin typeface="David" panose="020E0502060401010101" pitchFamily="34" charset="-79"/>
                <a:cs typeface="David" panose="020E0502060401010101" pitchFamily="34" charset="-79"/>
              </a:rPr>
              <a:t>Athanasios</a:t>
            </a:r>
            <a:r>
              <a:rPr lang="en-US" sz="2000" dirty="0">
                <a:latin typeface="David" panose="020E0502060401010101" pitchFamily="34" charset="-79"/>
                <a:cs typeface="David" panose="020E0502060401010101" pitchFamily="34" charset="-79"/>
              </a:rPr>
              <a:t> </a:t>
            </a:r>
            <a:r>
              <a:rPr lang="en-US" sz="2000" dirty="0" err="1" smtClean="0">
                <a:latin typeface="David" panose="020E0502060401010101" pitchFamily="34" charset="-79"/>
                <a:cs typeface="David" panose="020E0502060401010101" pitchFamily="34" charset="-79"/>
              </a:rPr>
              <a:t>Mantalaris</a:t>
            </a:r>
            <a:r>
              <a:rPr lang="en-US" sz="2000" dirty="0" smtClean="0">
                <a:latin typeface="David" panose="020E0502060401010101" pitchFamily="34" charset="-79"/>
                <a:cs typeface="David" panose="020E0502060401010101" pitchFamily="34" charset="-79"/>
              </a:rPr>
              <a:t> from England</a:t>
            </a:r>
            <a:endParaRPr lang="en-US" sz="2000" dirty="0">
              <a:latin typeface="David" panose="020E0502060401010101" pitchFamily="34" charset="-79"/>
              <a:cs typeface="David" panose="020E0502060401010101" pitchFamily="34" charset="-79"/>
            </a:endParaRPr>
          </a:p>
        </p:txBody>
      </p:sp>
      <p:pic>
        <p:nvPicPr>
          <p:cNvPr id="8" name="Picture 7"/>
          <p:cNvPicPr>
            <a:picLocks noChangeAspect="1"/>
          </p:cNvPicPr>
          <p:nvPr/>
        </p:nvPicPr>
        <p:blipFill>
          <a:blip r:embed="rId5"/>
          <a:stretch>
            <a:fillRect/>
          </a:stretch>
        </p:blipFill>
        <p:spPr>
          <a:xfrm>
            <a:off x="6444209" y="2636913"/>
            <a:ext cx="1872208" cy="2825975"/>
          </a:xfrm>
          <a:prstGeom prst="rect">
            <a:avLst/>
          </a:prstGeom>
        </p:spPr>
      </p:pic>
      <p:sp>
        <p:nvSpPr>
          <p:cNvPr id="9" name="Rectangle 8"/>
          <p:cNvSpPr/>
          <p:nvPr/>
        </p:nvSpPr>
        <p:spPr>
          <a:xfrm>
            <a:off x="6372201" y="1628801"/>
            <a:ext cx="2016224" cy="1015663"/>
          </a:xfrm>
          <a:prstGeom prst="rect">
            <a:avLst/>
          </a:prstGeom>
        </p:spPr>
        <p:txBody>
          <a:bodyPr wrap="square">
            <a:spAutoFit/>
          </a:bodyPr>
          <a:lstStyle/>
          <a:p>
            <a:pPr algn="ctr"/>
            <a:r>
              <a:rPr lang="en-US" sz="2000" dirty="0" err="1" smtClean="0">
                <a:latin typeface="David" panose="020E0502060401010101" pitchFamily="34" charset="-79"/>
                <a:cs typeface="David" panose="020E0502060401010101" pitchFamily="34" charset="-79"/>
              </a:rPr>
              <a:t>Kostantinos</a:t>
            </a:r>
            <a:r>
              <a:rPr lang="en-US" sz="2000" dirty="0" smtClean="0">
                <a:latin typeface="David" panose="020E0502060401010101" pitchFamily="34" charset="-79"/>
                <a:cs typeface="David" panose="020E0502060401010101" pitchFamily="34" charset="-79"/>
              </a:rPr>
              <a:t> </a:t>
            </a:r>
            <a:r>
              <a:rPr lang="en-US" sz="2000" dirty="0" err="1">
                <a:latin typeface="David" panose="020E0502060401010101" pitchFamily="34" charset="-79"/>
                <a:cs typeface="David" panose="020E0502060401010101" pitchFamily="34" charset="-79"/>
              </a:rPr>
              <a:t>Drosatos</a:t>
            </a:r>
            <a:r>
              <a:rPr lang="en-US" sz="2000" dirty="0">
                <a:latin typeface="David" panose="020E0502060401010101" pitchFamily="34" charset="-79"/>
                <a:cs typeface="David" panose="020E0502060401010101" pitchFamily="34" charset="-79"/>
              </a:rPr>
              <a:t> from </a:t>
            </a:r>
            <a:r>
              <a:rPr lang="en-US" sz="2000" dirty="0" smtClean="0">
                <a:latin typeface="David" panose="020E0502060401010101" pitchFamily="34" charset="-79"/>
                <a:cs typeface="David" panose="020E0502060401010101" pitchFamily="34" charset="-79"/>
              </a:rPr>
              <a:t>USA</a:t>
            </a:r>
            <a:endParaRPr lang="en-US" sz="20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115262065"/>
      </p:ext>
    </p:extLst>
  </p:cSld>
  <p:clrMapOvr>
    <a:masterClrMapping/>
  </p:clrMapOvr>
  <mc:AlternateContent xmlns:mc="http://schemas.openxmlformats.org/markup-compatibility/2006" xmlns:p14="http://schemas.microsoft.com/office/powerpoint/2010/main">
    <mc:Choice Requires="p14">
      <p:transition spd="slow" p14:dur="2000" advClick="0" advTm="23000">
        <p14:prism isContent="1"/>
      </p:transition>
    </mc:Choice>
    <mc:Fallback xmlns="">
      <p:transition spd="slow" advClick="0"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fmla="#ppt_w*sin(2.5*pi*$)">
                                          <p:val>
                                            <p:fltVal val="0"/>
                                          </p:val>
                                        </p:tav>
                                        <p:tav tm="100000">
                                          <p:val>
                                            <p:fltVal val="1"/>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2000"/>
                            </p:stCondLst>
                            <p:childTnLst>
                              <p:par>
                                <p:cTn id="10" presetID="5" presetClass="entr" presetSubtype="10" fill="hold" nodeType="after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1000"/>
                                        <p:tgtEl>
                                          <p:spTgt spid="4"/>
                                        </p:tgtEl>
                                      </p:cBhvr>
                                    </p:animEffect>
                                  </p:childTnLst>
                                </p:cTn>
                              </p:par>
                            </p:childTnLst>
                          </p:cTn>
                        </p:par>
                        <p:par>
                          <p:cTn id="13" fill="hold">
                            <p:stCondLst>
                              <p:cond delay="5000"/>
                            </p:stCondLst>
                            <p:childTnLst>
                              <p:par>
                                <p:cTn id="14" presetID="5" presetClass="entr" presetSubtype="10" fill="hold" grpId="0" nodeType="after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1000"/>
                                        <p:tgtEl>
                                          <p:spTgt spid="5"/>
                                        </p:tgtEl>
                                      </p:cBhvr>
                                    </p:animEffect>
                                  </p:childTnLst>
                                </p:cTn>
                              </p:par>
                            </p:childTnLst>
                          </p:cTn>
                        </p:par>
                        <p:par>
                          <p:cTn id="17" fill="hold">
                            <p:stCondLst>
                              <p:cond delay="7000"/>
                            </p:stCondLst>
                            <p:childTnLst>
                              <p:par>
                                <p:cTn id="18" presetID="3" presetClass="entr" presetSubtype="10" fill="hold" nodeType="afterEffect">
                                  <p:stCondLst>
                                    <p:cond delay="300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1000"/>
                                        <p:tgtEl>
                                          <p:spTgt spid="6"/>
                                        </p:tgtEl>
                                      </p:cBhvr>
                                    </p:animEffect>
                                  </p:childTnLst>
                                </p:cTn>
                              </p:par>
                            </p:childTnLst>
                          </p:cTn>
                        </p:par>
                        <p:par>
                          <p:cTn id="21" fill="hold">
                            <p:stCondLst>
                              <p:cond delay="11000"/>
                            </p:stCondLst>
                            <p:childTnLst>
                              <p:par>
                                <p:cTn id="22" presetID="3" presetClass="entr" presetSubtype="10" fill="hold" grpId="0" nodeType="afterEffect">
                                  <p:stCondLst>
                                    <p:cond delay="100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1000"/>
                                        <p:tgtEl>
                                          <p:spTgt spid="7"/>
                                        </p:tgtEl>
                                      </p:cBhvr>
                                    </p:animEffect>
                                  </p:childTnLst>
                                </p:cTn>
                              </p:par>
                            </p:childTnLst>
                          </p:cTn>
                        </p:par>
                        <p:par>
                          <p:cTn id="25" fill="hold">
                            <p:stCondLst>
                              <p:cond delay="13000"/>
                            </p:stCondLst>
                            <p:childTnLst>
                              <p:par>
                                <p:cTn id="26" presetID="18" presetClass="entr" presetSubtype="12" fill="hold" nodeType="afterEffect">
                                  <p:stCondLst>
                                    <p:cond delay="3000"/>
                                  </p:stCondLst>
                                  <p:childTnLst>
                                    <p:set>
                                      <p:cBhvr>
                                        <p:cTn id="27" dur="1" fill="hold">
                                          <p:stCondLst>
                                            <p:cond delay="0"/>
                                          </p:stCondLst>
                                        </p:cTn>
                                        <p:tgtEl>
                                          <p:spTgt spid="8"/>
                                        </p:tgtEl>
                                        <p:attrNameLst>
                                          <p:attrName>style.visibility</p:attrName>
                                        </p:attrNameLst>
                                      </p:cBhvr>
                                      <p:to>
                                        <p:strVal val="visible"/>
                                      </p:to>
                                    </p:set>
                                    <p:animEffect transition="in" filter="strips(downLeft)">
                                      <p:cBhvr>
                                        <p:cTn id="28" dur="1000"/>
                                        <p:tgtEl>
                                          <p:spTgt spid="8"/>
                                        </p:tgtEl>
                                      </p:cBhvr>
                                    </p:animEffect>
                                  </p:childTnLst>
                                </p:cTn>
                              </p:par>
                            </p:childTnLst>
                          </p:cTn>
                        </p:par>
                        <p:par>
                          <p:cTn id="29" fill="hold">
                            <p:stCondLst>
                              <p:cond delay="17000"/>
                            </p:stCondLst>
                            <p:childTnLst>
                              <p:par>
                                <p:cTn id="30" presetID="18" presetClass="entr" presetSubtype="12" fill="hold" grpId="0" nodeType="afterEffect">
                                  <p:stCondLst>
                                    <p:cond delay="1000"/>
                                  </p:stCondLst>
                                  <p:childTnLst>
                                    <p:set>
                                      <p:cBhvr>
                                        <p:cTn id="31" dur="1" fill="hold">
                                          <p:stCondLst>
                                            <p:cond delay="0"/>
                                          </p:stCondLst>
                                        </p:cTn>
                                        <p:tgtEl>
                                          <p:spTgt spid="9"/>
                                        </p:tgtEl>
                                        <p:attrNameLst>
                                          <p:attrName>style.visibility</p:attrName>
                                        </p:attrNameLst>
                                      </p:cBhvr>
                                      <p:to>
                                        <p:strVal val="visible"/>
                                      </p:to>
                                    </p:set>
                                    <p:animEffect transition="in" filter="strips(downLeft)">
                                      <p:cBhvr>
                                        <p:cTn id="3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PICTURES\PICTURES-UP TO NOV 2014\Scream photo\1_EPD_Skri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3212976"/>
            <a:ext cx="4059927" cy="30448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188642"/>
            <a:ext cx="9144000" cy="646331"/>
          </a:xfrm>
          <a:prstGeom prst="rect">
            <a:avLst/>
          </a:prstGeom>
        </p:spPr>
        <p:txBody>
          <a:bodyPr wrap="square">
            <a:spAutoFit/>
          </a:bodyPr>
          <a:lstStyle/>
          <a:p>
            <a:pPr algn="ctr"/>
            <a:r>
              <a:rPr lang="en-US" sz="3600" dirty="0" smtClean="0">
                <a:latin typeface="Imprint MT Shadow" panose="04020605060303030202" pitchFamily="82" charset="0"/>
                <a:cs typeface="Charlemagne Std Bold"/>
              </a:rPr>
              <a:t>The Third man in the ring</a:t>
            </a:r>
            <a:endParaRPr lang="en-US" sz="3600" dirty="0">
              <a:latin typeface="Imprint MT Shadow" panose="04020605060303030202" pitchFamily="82" charset="0"/>
              <a:cs typeface="Charlemagne Std Bold"/>
            </a:endParaRPr>
          </a:p>
        </p:txBody>
      </p:sp>
      <p:sp>
        <p:nvSpPr>
          <p:cNvPr id="7" name="Rectangle 6"/>
          <p:cNvSpPr/>
          <p:nvPr/>
        </p:nvSpPr>
        <p:spPr>
          <a:xfrm>
            <a:off x="395537" y="1628801"/>
            <a:ext cx="8568952" cy="1446550"/>
          </a:xfrm>
          <a:prstGeom prst="rect">
            <a:avLst/>
          </a:prstGeom>
        </p:spPr>
        <p:txBody>
          <a:bodyPr wrap="square">
            <a:spAutoFit/>
          </a:bodyPr>
          <a:lstStyle/>
          <a:p>
            <a:pPr algn="ctr"/>
            <a:r>
              <a:rPr lang="en-US" sz="4400" dirty="0" err="1" smtClean="0">
                <a:latin typeface="David" panose="020E0502060401010101" pitchFamily="34" charset="-79"/>
                <a:cs typeface="David" panose="020E0502060401010101" pitchFamily="34" charset="-79"/>
              </a:rPr>
              <a:t>Eleftherios</a:t>
            </a:r>
            <a:r>
              <a:rPr lang="en-US" sz="4400" dirty="0" smtClean="0">
                <a:latin typeface="David" panose="020E0502060401010101" pitchFamily="34" charset="-79"/>
                <a:cs typeface="David" panose="020E0502060401010101" pitchFamily="34" charset="-79"/>
              </a:rPr>
              <a:t> P. </a:t>
            </a:r>
            <a:r>
              <a:rPr lang="en-US" sz="4400" dirty="0" err="1" smtClean="0">
                <a:latin typeface="David" panose="020E0502060401010101" pitchFamily="34" charset="-79"/>
                <a:cs typeface="David" panose="020E0502060401010101" pitchFamily="34" charset="-79"/>
              </a:rPr>
              <a:t>Diamandis</a:t>
            </a:r>
            <a:r>
              <a:rPr lang="en-US" sz="4400" dirty="0" smtClean="0">
                <a:latin typeface="David" panose="020E0502060401010101" pitchFamily="34" charset="-79"/>
                <a:cs typeface="David" panose="020E0502060401010101" pitchFamily="34" charset="-79"/>
              </a:rPr>
              <a:t> from Canada</a:t>
            </a:r>
            <a:endParaRPr lang="en-US" sz="4400" dirty="0">
              <a:latin typeface="David" panose="020E0502060401010101" pitchFamily="34" charset="-79"/>
              <a:cs typeface="David" panose="020E0502060401010101" pitchFamily="34" charset="-79"/>
            </a:endParaRPr>
          </a:p>
        </p:txBody>
      </p:sp>
      <p:sp>
        <p:nvSpPr>
          <p:cNvPr id="5" name="Rectangle 4"/>
          <p:cNvSpPr/>
          <p:nvPr/>
        </p:nvSpPr>
        <p:spPr>
          <a:xfrm>
            <a:off x="323529" y="908722"/>
            <a:ext cx="8568952" cy="769441"/>
          </a:xfrm>
          <a:prstGeom prst="rect">
            <a:avLst/>
          </a:prstGeom>
        </p:spPr>
        <p:txBody>
          <a:bodyPr wrap="square">
            <a:spAutoFit/>
          </a:bodyPr>
          <a:lstStyle/>
          <a:p>
            <a:pPr algn="ctr"/>
            <a:r>
              <a:rPr lang="en-US" sz="4400" dirty="0" smtClean="0">
                <a:latin typeface="David" panose="020E0502060401010101" pitchFamily="34" charset="-79"/>
                <a:cs typeface="David" panose="020E0502060401010101" pitchFamily="34" charset="-79"/>
              </a:rPr>
              <a:t>The Moderator</a:t>
            </a:r>
            <a:endParaRPr lang="en-US" sz="4400" dirty="0">
              <a:latin typeface="David" panose="020E0502060401010101" pitchFamily="34" charset="-79"/>
              <a:cs typeface="David" panose="020E0502060401010101" pitchFamily="34" charset="-79"/>
            </a:endParaRPr>
          </a:p>
        </p:txBody>
      </p:sp>
      <p:sp>
        <p:nvSpPr>
          <p:cNvPr id="8" name="Rectangle 7"/>
          <p:cNvSpPr/>
          <p:nvPr/>
        </p:nvSpPr>
        <p:spPr>
          <a:xfrm>
            <a:off x="575049" y="1628800"/>
            <a:ext cx="8568952" cy="584776"/>
          </a:xfrm>
          <a:prstGeom prst="rect">
            <a:avLst/>
          </a:prstGeom>
        </p:spPr>
        <p:txBody>
          <a:bodyPr wrap="square">
            <a:spAutoFit/>
          </a:bodyPr>
          <a:lstStyle/>
          <a:p>
            <a:pPr algn="ctr"/>
            <a:endParaRPr lang="en-US" sz="3200" dirty="0">
              <a:latin typeface="Big Caslon"/>
              <a:cs typeface="Big Caslon"/>
            </a:endParaRPr>
          </a:p>
        </p:txBody>
      </p:sp>
      <p:sp>
        <p:nvSpPr>
          <p:cNvPr id="3" name="TextBox 2"/>
          <p:cNvSpPr txBox="1"/>
          <p:nvPr/>
        </p:nvSpPr>
        <p:spPr>
          <a:xfrm>
            <a:off x="1" y="1628800"/>
            <a:ext cx="9143999" cy="1077218"/>
          </a:xfrm>
          <a:prstGeom prst="rect">
            <a:avLst/>
          </a:prstGeom>
          <a:noFill/>
        </p:spPr>
        <p:txBody>
          <a:bodyPr wrap="square" rtlCol="0">
            <a:spAutoFit/>
          </a:bodyPr>
          <a:lstStyle/>
          <a:p>
            <a:pPr algn="ctr"/>
            <a:r>
              <a:rPr lang="en-US" sz="3200" dirty="0" smtClean="0">
                <a:latin typeface="David" panose="020E0502060401010101" pitchFamily="34" charset="-79"/>
                <a:cs typeface="David" panose="020E0502060401010101" pitchFamily="34" charset="-79"/>
              </a:rPr>
              <a:t>Somebody who knows nothing about the subject but pretends he/she knows everything</a:t>
            </a:r>
            <a:endParaRPr lang="en-US" sz="32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299522700"/>
      </p:ext>
    </p:extLst>
  </p:cSld>
  <p:clrMapOvr>
    <a:masterClrMapping/>
  </p:clrMapOvr>
  <mc:AlternateContent xmlns:mc="http://schemas.openxmlformats.org/markup-compatibility/2006" xmlns:p14="http://schemas.microsoft.com/office/powerpoint/2010/main">
    <mc:Choice Requires="p14">
      <p:transition spd="slow" p14:dur="2000" advClick="0" advTm="28000">
        <p14:prism isContent="1"/>
      </p:transition>
    </mc:Choice>
    <mc:Fallback xmlns="">
      <p:transition spd="slow" advClick="0" advTm="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2" presetClass="entr" presetSubtype="4" fill="hold" grpId="0" nodeType="afterEffect">
                                  <p:stCondLst>
                                    <p:cond delay="20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4500"/>
                            </p:stCondLst>
                            <p:childTnLst>
                              <p:par>
                                <p:cTn id="14" presetID="14" presetClass="entr" presetSubtype="10" fill="hold" grpId="0" nodeType="afterEffect">
                                  <p:stCondLst>
                                    <p:cond delay="2000"/>
                                  </p:stCondLst>
                                  <p:iterate type="lt">
                                    <p:tmPct val="0"/>
                                  </p:iterate>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par>
                          <p:cTn id="17" fill="hold">
                            <p:stCondLst>
                              <p:cond delay="7000"/>
                            </p:stCondLst>
                            <p:childTnLst>
                              <p:par>
                                <p:cTn id="18" presetID="16" presetClass="emph" presetSubtype="0" fill="hold" grpId="1" nodeType="afterEffect">
                                  <p:stCondLst>
                                    <p:cond delay="1000"/>
                                  </p:stCondLst>
                                  <p:iterate type="lt">
                                    <p:tmPct val="4000"/>
                                  </p:iterate>
                                  <p:childTnLst>
                                    <p:set>
                                      <p:cBhvr override="childStyle">
                                        <p:cTn id="19" dur="1300" fill="hold"/>
                                        <p:tgtEl>
                                          <p:spTgt spid="3"/>
                                        </p:tgtEl>
                                        <p:attrNameLst>
                                          <p:attrName>style.color</p:attrName>
                                        </p:attrNameLst>
                                      </p:cBhvr>
                                      <p:to>
                                        <p:clrVal>
                                          <a:srgbClr val="FF0000"/>
                                        </p:clrVal>
                                      </p:to>
                                    </p:set>
                                    <p:set>
                                      <p:cBhvr>
                                        <p:cTn id="20" dur="1300" fill="hold"/>
                                        <p:tgtEl>
                                          <p:spTgt spid="3"/>
                                        </p:tgtEl>
                                        <p:attrNameLst>
                                          <p:attrName>fillcolor</p:attrName>
                                        </p:attrNameLst>
                                      </p:cBhvr>
                                      <p:to>
                                        <p:clrVal>
                                          <a:srgbClr val="FF0000"/>
                                        </p:clrVal>
                                      </p:to>
                                    </p:set>
                                    <p:set>
                                      <p:cBhvr>
                                        <p:cTn id="21" dur="1300" fill="hold"/>
                                        <p:tgtEl>
                                          <p:spTgt spid="3"/>
                                        </p:tgtEl>
                                        <p:attrNameLst>
                                          <p:attrName>fill.type</p:attrName>
                                        </p:attrNameLst>
                                      </p:cBhvr>
                                      <p:to>
                                        <p:strVal val="solid"/>
                                      </p:to>
                                    </p:set>
                                  </p:childTnLst>
                                </p:cTn>
                              </p:par>
                            </p:childTnLst>
                          </p:cTn>
                        </p:par>
                        <p:par>
                          <p:cTn id="22" fill="hold">
                            <p:stCondLst>
                              <p:cond delay="12888"/>
                            </p:stCondLst>
                            <p:childTnLst>
                              <p:par>
                                <p:cTn id="23" presetID="30" presetClass="exit" presetSubtype="0" fill="hold" grpId="2" nodeType="afterEffect">
                                  <p:stCondLst>
                                    <p:cond delay="2620"/>
                                  </p:stCondLst>
                                  <p:iterate type="lt">
                                    <p:tmPct val="0"/>
                                  </p:iterate>
                                  <p:childTnLst>
                                    <p:animEffect transition="out" filter="fade">
                                      <p:cBhvr>
                                        <p:cTn id="24" dur="2400" accel="100000">
                                          <p:stCondLst>
                                            <p:cond delay="600"/>
                                          </p:stCondLst>
                                        </p:cTn>
                                        <p:tgtEl>
                                          <p:spTgt spid="3"/>
                                        </p:tgtEl>
                                      </p:cBhvr>
                                    </p:animEffect>
                                    <p:anim calcmode="lin" valueType="num">
                                      <p:cBhvr>
                                        <p:cTn id="25" dur="2400" accel="100000">
                                          <p:stCondLst>
                                            <p:cond delay="600"/>
                                          </p:stCondLst>
                                        </p:cTn>
                                        <p:tgtEl>
                                          <p:spTgt spid="3"/>
                                        </p:tgtEl>
                                        <p:attrNameLst>
                                          <p:attrName>style.rotation</p:attrName>
                                        </p:attrNameLst>
                                      </p:cBhvr>
                                      <p:tavLst>
                                        <p:tav tm="0">
                                          <p:val>
                                            <p:fltVal val="0"/>
                                          </p:val>
                                        </p:tav>
                                        <p:tav tm="100000">
                                          <p:val>
                                            <p:fltVal val="-90"/>
                                          </p:val>
                                        </p:tav>
                                      </p:tavLst>
                                    </p:anim>
                                    <p:anim calcmode="lin" valueType="num">
                                      <p:cBhvr>
                                        <p:cTn id="26" dur="600" decel="100000"/>
                                        <p:tgtEl>
                                          <p:spTgt spid="3"/>
                                        </p:tgtEl>
                                        <p:attrNameLst>
                                          <p:attrName>ppt_x</p:attrName>
                                        </p:attrNameLst>
                                      </p:cBhvr>
                                      <p:tavLst>
                                        <p:tav tm="0">
                                          <p:val>
                                            <p:strVal val="ppt_x"/>
                                          </p:val>
                                        </p:tav>
                                        <p:tav tm="100000">
                                          <p:val>
                                            <p:strVal val="ppt_x-0.05"/>
                                          </p:val>
                                        </p:tav>
                                      </p:tavLst>
                                    </p:anim>
                                    <p:anim calcmode="lin" valueType="num">
                                      <p:cBhvr>
                                        <p:cTn id="27" dur="600" decel="100000"/>
                                        <p:tgtEl>
                                          <p:spTgt spid="3"/>
                                        </p:tgtEl>
                                        <p:attrNameLst>
                                          <p:attrName>ppt_y</p:attrName>
                                        </p:attrNameLst>
                                      </p:cBhvr>
                                      <p:tavLst>
                                        <p:tav tm="0">
                                          <p:val>
                                            <p:strVal val="ppt_y"/>
                                          </p:val>
                                        </p:tav>
                                        <p:tav tm="100000">
                                          <p:val>
                                            <p:strVal val="ppt_y+0.1"/>
                                          </p:val>
                                        </p:tav>
                                      </p:tavLst>
                                    </p:anim>
                                    <p:anim calcmode="lin" valueType="num">
                                      <p:cBhvr>
                                        <p:cTn id="28" dur="2400" accel="100000">
                                          <p:stCondLst>
                                            <p:cond delay="600"/>
                                          </p:stCondLst>
                                        </p:cTn>
                                        <p:tgtEl>
                                          <p:spTgt spid="3"/>
                                        </p:tgtEl>
                                        <p:attrNameLst>
                                          <p:attrName>ppt_x</p:attrName>
                                        </p:attrNameLst>
                                      </p:cBhvr>
                                      <p:tavLst>
                                        <p:tav tm="0">
                                          <p:val>
                                            <p:strVal val="ppt_x"/>
                                          </p:val>
                                        </p:tav>
                                        <p:tav tm="100000">
                                          <p:val>
                                            <p:strVal val="ppt_x+0.4+0.05"/>
                                          </p:val>
                                        </p:tav>
                                      </p:tavLst>
                                    </p:anim>
                                    <p:anim calcmode="lin" valueType="num">
                                      <p:cBhvr>
                                        <p:cTn id="29" dur="2400" accel="100000">
                                          <p:stCondLst>
                                            <p:cond delay="600"/>
                                          </p:stCondLst>
                                        </p:cTn>
                                        <p:tgtEl>
                                          <p:spTgt spid="3"/>
                                        </p:tgtEl>
                                        <p:attrNameLst>
                                          <p:attrName>ppt_y</p:attrName>
                                        </p:attrNameLst>
                                      </p:cBhvr>
                                      <p:tavLst>
                                        <p:tav tm="0">
                                          <p:val>
                                            <p:strVal val="ppt_y"/>
                                          </p:val>
                                        </p:tav>
                                        <p:tav tm="100000">
                                          <p:val>
                                            <p:strVal val="ppt_y-0.4-0.1"/>
                                          </p:val>
                                        </p:tav>
                                      </p:tavLst>
                                    </p:anim>
                                    <p:set>
                                      <p:cBhvr>
                                        <p:cTn id="30" dur="1" fill="hold">
                                          <p:stCondLst>
                                            <p:cond delay="2999"/>
                                          </p:stCondLst>
                                        </p:cTn>
                                        <p:tgtEl>
                                          <p:spTgt spid="3"/>
                                        </p:tgtEl>
                                        <p:attrNameLst>
                                          <p:attrName>style.visibility</p:attrName>
                                        </p:attrNameLst>
                                      </p:cBhvr>
                                      <p:to>
                                        <p:strVal val="hidden"/>
                                      </p:to>
                                    </p:set>
                                  </p:childTnLst>
                                </p:cTn>
                              </p:par>
                            </p:childTnLst>
                          </p:cTn>
                        </p:par>
                        <p:par>
                          <p:cTn id="31" fill="hold">
                            <p:stCondLst>
                              <p:cond delay="18508"/>
                            </p:stCondLst>
                            <p:childTnLst>
                              <p:par>
                                <p:cTn id="32" presetID="14" presetClass="entr" presetSubtype="10" fill="hold" grpId="0" nodeType="afterEffect">
                                  <p:stCondLst>
                                    <p:cond delay="100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par>
                          <p:cTn id="35" fill="hold">
                            <p:stCondLst>
                              <p:cond delay="20008"/>
                            </p:stCondLst>
                            <p:childTnLst>
                              <p:par>
                                <p:cTn id="36" presetID="49" presetClass="entr" presetSubtype="0" decel="100000" fill="hold" nodeType="afterEffect">
                                  <p:stCondLst>
                                    <p:cond delay="1000"/>
                                  </p:stCondLst>
                                  <p:childTnLst>
                                    <p:set>
                                      <p:cBhvr>
                                        <p:cTn id="37" dur="1" fill="hold">
                                          <p:stCondLst>
                                            <p:cond delay="0"/>
                                          </p:stCondLst>
                                        </p:cTn>
                                        <p:tgtEl>
                                          <p:spTgt spid="1026"/>
                                        </p:tgtEl>
                                        <p:attrNameLst>
                                          <p:attrName>style.visibility</p:attrName>
                                        </p:attrNameLst>
                                      </p:cBhvr>
                                      <p:to>
                                        <p:strVal val="visible"/>
                                      </p:to>
                                    </p:set>
                                    <p:anim calcmode="lin" valueType="num">
                                      <p:cBhvr>
                                        <p:cTn id="38" dur="1000" fill="hold"/>
                                        <p:tgtEl>
                                          <p:spTgt spid="1026"/>
                                        </p:tgtEl>
                                        <p:attrNameLst>
                                          <p:attrName>ppt_w</p:attrName>
                                        </p:attrNameLst>
                                      </p:cBhvr>
                                      <p:tavLst>
                                        <p:tav tm="0">
                                          <p:val>
                                            <p:fltVal val="0"/>
                                          </p:val>
                                        </p:tav>
                                        <p:tav tm="100000">
                                          <p:val>
                                            <p:strVal val="#ppt_w"/>
                                          </p:val>
                                        </p:tav>
                                      </p:tavLst>
                                    </p:anim>
                                    <p:anim calcmode="lin" valueType="num">
                                      <p:cBhvr>
                                        <p:cTn id="39" dur="1000" fill="hold"/>
                                        <p:tgtEl>
                                          <p:spTgt spid="1026"/>
                                        </p:tgtEl>
                                        <p:attrNameLst>
                                          <p:attrName>ppt_h</p:attrName>
                                        </p:attrNameLst>
                                      </p:cBhvr>
                                      <p:tavLst>
                                        <p:tav tm="0">
                                          <p:val>
                                            <p:fltVal val="0"/>
                                          </p:val>
                                        </p:tav>
                                        <p:tav tm="100000">
                                          <p:val>
                                            <p:strVal val="#ppt_h"/>
                                          </p:val>
                                        </p:tav>
                                      </p:tavLst>
                                    </p:anim>
                                    <p:anim calcmode="lin" valueType="num">
                                      <p:cBhvr>
                                        <p:cTn id="40" dur="1000" fill="hold"/>
                                        <p:tgtEl>
                                          <p:spTgt spid="1026"/>
                                        </p:tgtEl>
                                        <p:attrNameLst>
                                          <p:attrName>style.rotation</p:attrName>
                                        </p:attrNameLst>
                                      </p:cBhvr>
                                      <p:tavLst>
                                        <p:tav tm="0">
                                          <p:val>
                                            <p:fltVal val="360"/>
                                          </p:val>
                                        </p:tav>
                                        <p:tav tm="100000">
                                          <p:val>
                                            <p:fltVal val="0"/>
                                          </p:val>
                                        </p:tav>
                                      </p:tavLst>
                                    </p:anim>
                                    <p:animEffect transition="in" filter="fade">
                                      <p:cBhvr>
                                        <p:cTn id="41"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p:bldP spid="3" grpId="0"/>
      <p:bldP spid="3" grpId="1"/>
      <p:bldP spid="3"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32658"/>
            <a:ext cx="9144000" cy="646331"/>
          </a:xfrm>
          <a:prstGeom prst="rect">
            <a:avLst/>
          </a:prstGeom>
          <a:noFill/>
        </p:spPr>
        <p:txBody>
          <a:bodyPr wrap="square" rtlCol="0">
            <a:spAutoFit/>
          </a:bodyPr>
          <a:lstStyle/>
          <a:p>
            <a:pPr algn="ctr"/>
            <a:r>
              <a:rPr lang="en-US" sz="3600" dirty="0" smtClean="0">
                <a:latin typeface="Imprint MT Shadow" panose="04020605060303030202" pitchFamily="82" charset="0"/>
                <a:cs typeface="Charlemagne Std Bold"/>
              </a:rPr>
              <a:t>Rules of the Game</a:t>
            </a:r>
            <a:endParaRPr lang="en-US" sz="3600" dirty="0">
              <a:latin typeface="Imprint MT Shadow" panose="04020605060303030202" pitchFamily="82" charset="0"/>
              <a:cs typeface="Charlemagne Std Bold"/>
            </a:endParaRPr>
          </a:p>
        </p:txBody>
      </p:sp>
      <p:sp>
        <p:nvSpPr>
          <p:cNvPr id="3" name="TextBox 2"/>
          <p:cNvSpPr txBox="1"/>
          <p:nvPr/>
        </p:nvSpPr>
        <p:spPr>
          <a:xfrm>
            <a:off x="179513" y="2780928"/>
            <a:ext cx="8784976" cy="1077218"/>
          </a:xfrm>
          <a:prstGeom prst="rect">
            <a:avLst/>
          </a:prstGeom>
          <a:noFill/>
        </p:spPr>
        <p:txBody>
          <a:bodyPr wrap="square" rtlCol="0">
            <a:spAutoFit/>
          </a:bodyPr>
          <a:lstStyle/>
          <a:p>
            <a:pPr algn="ctr"/>
            <a:r>
              <a:rPr lang="en-US" sz="3200" dirty="0" smtClean="0">
                <a:latin typeface="David" panose="020E0502060401010101" pitchFamily="34" charset="-79"/>
                <a:cs typeface="David" panose="020E0502060401010101" pitchFamily="34" charset="-79"/>
              </a:rPr>
              <a:t>Punches thrown by boxer must land above the waistline of the opposition</a:t>
            </a:r>
            <a:endParaRPr lang="en-US" sz="3200" dirty="0">
              <a:latin typeface="David" panose="020E0502060401010101" pitchFamily="34" charset="-79"/>
              <a:cs typeface="David" panose="020E0502060401010101" pitchFamily="34" charset="-79"/>
            </a:endParaRPr>
          </a:p>
        </p:txBody>
      </p:sp>
      <p:sp>
        <p:nvSpPr>
          <p:cNvPr id="7" name="TextBox 6"/>
          <p:cNvSpPr txBox="1"/>
          <p:nvPr/>
        </p:nvSpPr>
        <p:spPr>
          <a:xfrm>
            <a:off x="179513" y="1268760"/>
            <a:ext cx="8784976" cy="1077218"/>
          </a:xfrm>
          <a:prstGeom prst="rect">
            <a:avLst/>
          </a:prstGeom>
          <a:noFill/>
        </p:spPr>
        <p:txBody>
          <a:bodyPr wrap="square" rtlCol="0">
            <a:spAutoFit/>
          </a:bodyPr>
          <a:lstStyle/>
          <a:p>
            <a:pPr algn="ctr"/>
            <a:r>
              <a:rPr lang="en-US" sz="3200" dirty="0" smtClean="0">
                <a:latin typeface="David" panose="020E0502060401010101" pitchFamily="34" charset="-79"/>
                <a:cs typeface="David" panose="020E0502060401010101" pitchFamily="34" charset="-79"/>
              </a:rPr>
              <a:t>Boxers who commit unintentional fouls receive a warning from the referee</a:t>
            </a:r>
            <a:endParaRPr lang="en-US" sz="3200" dirty="0">
              <a:latin typeface="David" panose="020E0502060401010101" pitchFamily="34" charset="-79"/>
              <a:cs typeface="David" panose="020E0502060401010101" pitchFamily="34" charset="-79"/>
            </a:endParaRPr>
          </a:p>
        </p:txBody>
      </p:sp>
      <p:sp>
        <p:nvSpPr>
          <p:cNvPr id="8" name="TextBox 7"/>
          <p:cNvSpPr txBox="1"/>
          <p:nvPr/>
        </p:nvSpPr>
        <p:spPr>
          <a:xfrm>
            <a:off x="349335" y="4437112"/>
            <a:ext cx="8784976" cy="584776"/>
          </a:xfrm>
          <a:prstGeom prst="rect">
            <a:avLst/>
          </a:prstGeom>
          <a:noFill/>
        </p:spPr>
        <p:txBody>
          <a:bodyPr wrap="square" rtlCol="0">
            <a:spAutoFit/>
          </a:bodyPr>
          <a:lstStyle/>
          <a:p>
            <a:pPr algn="ctr"/>
            <a:r>
              <a:rPr lang="en-US" sz="3200" dirty="0" smtClean="0">
                <a:latin typeface="David" panose="020E0502060401010101" pitchFamily="34" charset="-79"/>
                <a:cs typeface="David" panose="020E0502060401010101" pitchFamily="34" charset="-79"/>
              </a:rPr>
              <a:t>Only the doctor can stop the fight</a:t>
            </a:r>
            <a:endParaRPr lang="en-US" sz="32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4155618600"/>
      </p:ext>
    </p:extLst>
  </p:cSld>
  <p:clrMapOvr>
    <a:masterClrMapping/>
  </p:clrMapOvr>
  <mc:AlternateContent xmlns:mc="http://schemas.openxmlformats.org/markup-compatibility/2006" xmlns:p14="http://schemas.microsoft.com/office/powerpoint/2010/main">
    <mc:Choice Requires="p14">
      <p:transition spd="slow" p14:dur="2000" advClick="0" advTm="19000">
        <p14:prism isContent="1"/>
      </p:transition>
    </mc:Choice>
    <mc:Fallback xmlns="">
      <p:transition spd="slow" advClick="0" advTm="1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400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par>
                          <p:cTn id="12" fill="hold">
                            <p:stCondLst>
                              <p:cond delay="6500"/>
                            </p:stCondLst>
                            <p:childTnLst>
                              <p:par>
                                <p:cTn id="13" presetID="16" presetClass="entr" presetSubtype="21" fill="hold" grpId="0" nodeType="afterEffect">
                                  <p:stCondLst>
                                    <p:cond delay="520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12200"/>
                            </p:stCondLst>
                            <p:childTnLst>
                              <p:par>
                                <p:cTn id="17" presetID="53" presetClass="entr" presetSubtype="16" fill="hold" grpId="0" nodeType="afterEffect">
                                  <p:stCondLst>
                                    <p:cond delay="4200"/>
                                  </p:stCondLst>
                                  <p:childTnLst>
                                    <p:set>
                                      <p:cBhvr>
                                        <p:cTn id="18" dur="1" fill="hold">
                                          <p:stCondLst>
                                            <p:cond delay="0"/>
                                          </p:stCondLst>
                                        </p:cTn>
                                        <p:tgtEl>
                                          <p:spTgt spid="8"/>
                                        </p:tgtEl>
                                        <p:attrNameLst>
                                          <p:attrName>style.visibility</p:attrName>
                                        </p:attrNameLst>
                                      </p:cBhvr>
                                      <p:to>
                                        <p:strVal val="visible"/>
                                      </p:to>
                                    </p:set>
                                    <p:anim calcmode="lin" valueType="num">
                                      <p:cBhvr>
                                        <p:cTn id="19" dur="800" fill="hold"/>
                                        <p:tgtEl>
                                          <p:spTgt spid="8"/>
                                        </p:tgtEl>
                                        <p:attrNameLst>
                                          <p:attrName>ppt_w</p:attrName>
                                        </p:attrNameLst>
                                      </p:cBhvr>
                                      <p:tavLst>
                                        <p:tav tm="0">
                                          <p:val>
                                            <p:fltVal val="0"/>
                                          </p:val>
                                        </p:tav>
                                        <p:tav tm="100000">
                                          <p:val>
                                            <p:strVal val="#ppt_w"/>
                                          </p:val>
                                        </p:tav>
                                      </p:tavLst>
                                    </p:anim>
                                    <p:anim calcmode="lin" valueType="num">
                                      <p:cBhvr>
                                        <p:cTn id="20" dur="800" fill="hold"/>
                                        <p:tgtEl>
                                          <p:spTgt spid="8"/>
                                        </p:tgtEl>
                                        <p:attrNameLst>
                                          <p:attrName>ppt_h</p:attrName>
                                        </p:attrNameLst>
                                      </p:cBhvr>
                                      <p:tavLst>
                                        <p:tav tm="0">
                                          <p:val>
                                            <p:fltVal val="0"/>
                                          </p:val>
                                        </p:tav>
                                        <p:tav tm="100000">
                                          <p:val>
                                            <p:strVal val="#ppt_h"/>
                                          </p:val>
                                        </p:tav>
                                      </p:tavLst>
                                    </p:anim>
                                    <p:animEffect transition="in" filter="fade">
                                      <p:cBhvr>
                                        <p:cTn id="21" dur="8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32658"/>
            <a:ext cx="9144000" cy="646331"/>
          </a:xfrm>
          <a:prstGeom prst="rect">
            <a:avLst/>
          </a:prstGeom>
          <a:noFill/>
        </p:spPr>
        <p:txBody>
          <a:bodyPr wrap="square" rtlCol="0">
            <a:spAutoFit/>
          </a:bodyPr>
          <a:lstStyle/>
          <a:p>
            <a:pPr algn="ctr"/>
            <a:r>
              <a:rPr lang="en-US" sz="3600" dirty="0" smtClean="0">
                <a:latin typeface="Imprint MT Shadow" panose="04020605060303030202" pitchFamily="82" charset="0"/>
                <a:cs typeface="Charlemagne Std Bold"/>
              </a:rPr>
              <a:t>Rules of the Game</a:t>
            </a:r>
            <a:endParaRPr lang="en-US" sz="3600" dirty="0">
              <a:latin typeface="Imprint MT Shadow" panose="04020605060303030202" pitchFamily="82" charset="0"/>
              <a:cs typeface="Charlemagne Std Bold"/>
            </a:endParaRPr>
          </a:p>
        </p:txBody>
      </p:sp>
      <p:sp>
        <p:nvSpPr>
          <p:cNvPr id="6" name="TextBox 5"/>
          <p:cNvSpPr txBox="1"/>
          <p:nvPr/>
        </p:nvSpPr>
        <p:spPr>
          <a:xfrm>
            <a:off x="899592" y="1556792"/>
            <a:ext cx="7704856" cy="1569660"/>
          </a:xfrm>
          <a:prstGeom prst="rect">
            <a:avLst/>
          </a:prstGeom>
          <a:noFill/>
        </p:spPr>
        <p:txBody>
          <a:bodyPr wrap="square" rtlCol="0">
            <a:spAutoFit/>
          </a:bodyPr>
          <a:lstStyle/>
          <a:p>
            <a:pPr algn="ctr"/>
            <a:r>
              <a:rPr lang="en-US" sz="3200" dirty="0" smtClean="0">
                <a:latin typeface="David" panose="020E0502060401010101" pitchFamily="34" charset="-79"/>
                <a:cs typeface="David" panose="020E0502060401010101" pitchFamily="34" charset="-79"/>
              </a:rPr>
              <a:t>If boxer cannot continue due to injury from an intentional foul, the boxer who committed the foul will be disqualified</a:t>
            </a:r>
            <a:endParaRPr lang="en-US" sz="3200" dirty="0">
              <a:latin typeface="David" panose="020E0502060401010101" pitchFamily="34" charset="-79"/>
              <a:cs typeface="David" panose="020E0502060401010101" pitchFamily="34" charset="-79"/>
            </a:endParaRPr>
          </a:p>
        </p:txBody>
      </p:sp>
      <p:sp>
        <p:nvSpPr>
          <p:cNvPr id="8" name="TextBox 7"/>
          <p:cNvSpPr txBox="1"/>
          <p:nvPr/>
        </p:nvSpPr>
        <p:spPr>
          <a:xfrm>
            <a:off x="359024" y="3645024"/>
            <a:ext cx="8784976" cy="584776"/>
          </a:xfrm>
          <a:prstGeom prst="rect">
            <a:avLst/>
          </a:prstGeom>
          <a:noFill/>
        </p:spPr>
        <p:txBody>
          <a:bodyPr wrap="square" rtlCol="0">
            <a:spAutoFit/>
          </a:bodyPr>
          <a:lstStyle/>
          <a:p>
            <a:pPr algn="ctr"/>
            <a:r>
              <a:rPr lang="en-US" sz="3200" dirty="0" smtClean="0">
                <a:latin typeface="David" panose="020E0502060401010101" pitchFamily="34" charset="-79"/>
                <a:cs typeface="David" panose="020E0502060401010101" pitchFamily="34" charset="-79"/>
              </a:rPr>
              <a:t>The referee does not score the fight</a:t>
            </a:r>
            <a:endParaRPr lang="en-US" sz="3200" dirty="0">
              <a:latin typeface="David" panose="020E0502060401010101" pitchFamily="34" charset="-79"/>
              <a:cs typeface="David" panose="020E0502060401010101" pitchFamily="34" charset="-79"/>
            </a:endParaRPr>
          </a:p>
        </p:txBody>
      </p:sp>
      <p:sp>
        <p:nvSpPr>
          <p:cNvPr id="9" name="TextBox 8"/>
          <p:cNvSpPr txBox="1"/>
          <p:nvPr/>
        </p:nvSpPr>
        <p:spPr>
          <a:xfrm>
            <a:off x="359024" y="4581128"/>
            <a:ext cx="8784976" cy="584776"/>
          </a:xfrm>
          <a:prstGeom prst="rect">
            <a:avLst/>
          </a:prstGeom>
          <a:noFill/>
        </p:spPr>
        <p:txBody>
          <a:bodyPr wrap="square" rtlCol="0">
            <a:spAutoFit/>
          </a:bodyPr>
          <a:lstStyle/>
          <a:p>
            <a:pPr algn="ctr"/>
            <a:r>
              <a:rPr lang="en-US" sz="3200" dirty="0" smtClean="0">
                <a:latin typeface="David" panose="020E0502060401010101" pitchFamily="34" charset="-79"/>
                <a:cs typeface="David" panose="020E0502060401010101" pitchFamily="34" charset="-79"/>
              </a:rPr>
              <a:t>3-knockdown rule is in effect</a:t>
            </a:r>
            <a:endParaRPr lang="en-US" sz="32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4116405582"/>
      </p:ext>
    </p:extLst>
  </p:cSld>
  <p:clrMapOvr>
    <a:masterClrMapping/>
  </p:clrMapOvr>
  <mc:AlternateContent xmlns:mc="http://schemas.openxmlformats.org/markup-compatibility/2006" xmlns:p14="http://schemas.microsoft.com/office/powerpoint/2010/main">
    <mc:Choice Requires="p14">
      <p:transition spd="slow" p14:dur="2000" advClick="0" advTm="23000">
        <p14:prism isContent="1"/>
      </p:transition>
    </mc:Choice>
    <mc:Fallback xmlns="">
      <p:transition xmlns:p14="http://schemas.microsoft.com/office/powerpoint/2010/main" spd="slow" advClick="0"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34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4400"/>
                            </p:stCondLst>
                            <p:childTnLst>
                              <p:par>
                                <p:cTn id="15" presetID="3" presetClass="entr" presetSubtype="10" fill="hold" grpId="0" nodeType="afterEffect">
                                  <p:stCondLst>
                                    <p:cond delay="1150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par>
                          <p:cTn id="18" fill="hold">
                            <p:stCondLst>
                              <p:cond delay="16400"/>
                            </p:stCondLst>
                            <p:childTnLst>
                              <p:par>
                                <p:cTn id="19" presetID="31" presetClass="entr" presetSubtype="0" fill="hold" grpId="0" nodeType="afterEffect">
                                  <p:stCondLst>
                                    <p:cond delay="4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32658"/>
            <a:ext cx="9144000" cy="646331"/>
          </a:xfrm>
          <a:prstGeom prst="rect">
            <a:avLst/>
          </a:prstGeom>
          <a:noFill/>
        </p:spPr>
        <p:txBody>
          <a:bodyPr wrap="square" rtlCol="0">
            <a:spAutoFit/>
          </a:bodyPr>
          <a:lstStyle/>
          <a:p>
            <a:pPr algn="ctr"/>
            <a:r>
              <a:rPr lang="en-US" sz="3600" dirty="0" smtClean="0">
                <a:latin typeface="Imprint MT Shadow" panose="04020605060303030202" pitchFamily="82" charset="0"/>
                <a:cs typeface="Charlemagne Std Bold"/>
              </a:rPr>
              <a:t>Additional rules</a:t>
            </a:r>
            <a:endParaRPr lang="en-US" sz="3600" dirty="0">
              <a:latin typeface="Imprint MT Shadow" panose="04020605060303030202" pitchFamily="82" charset="0"/>
              <a:cs typeface="Charlemagne Std Bold"/>
            </a:endParaRPr>
          </a:p>
        </p:txBody>
      </p:sp>
      <p:sp>
        <p:nvSpPr>
          <p:cNvPr id="3" name="TextBox 2"/>
          <p:cNvSpPr txBox="1"/>
          <p:nvPr/>
        </p:nvSpPr>
        <p:spPr>
          <a:xfrm>
            <a:off x="359025" y="2132856"/>
            <a:ext cx="8784976" cy="584776"/>
          </a:xfrm>
          <a:prstGeom prst="rect">
            <a:avLst/>
          </a:prstGeom>
          <a:noFill/>
        </p:spPr>
        <p:txBody>
          <a:bodyPr wrap="square" rtlCol="0">
            <a:spAutoFit/>
          </a:bodyPr>
          <a:lstStyle/>
          <a:p>
            <a:pPr algn="ctr"/>
            <a:r>
              <a:rPr lang="en-US" sz="3200" dirty="0" smtClean="0">
                <a:latin typeface="David" panose="020E0502060401010101" pitchFamily="34" charset="-79"/>
                <a:cs typeface="David" panose="020E0502060401010101" pitchFamily="34" charset="-79"/>
              </a:rPr>
              <a:t>Each presenter has 20 minutes to make his points</a:t>
            </a:r>
            <a:endParaRPr lang="en-US" sz="3200" dirty="0">
              <a:latin typeface="David" panose="020E0502060401010101" pitchFamily="34" charset="-79"/>
              <a:cs typeface="David" panose="020E0502060401010101" pitchFamily="34" charset="-79"/>
            </a:endParaRPr>
          </a:p>
        </p:txBody>
      </p:sp>
      <p:sp>
        <p:nvSpPr>
          <p:cNvPr id="4" name="TextBox 3"/>
          <p:cNvSpPr txBox="1"/>
          <p:nvPr/>
        </p:nvSpPr>
        <p:spPr>
          <a:xfrm>
            <a:off x="354420" y="2924944"/>
            <a:ext cx="8784976" cy="1077218"/>
          </a:xfrm>
          <a:prstGeom prst="rect">
            <a:avLst/>
          </a:prstGeom>
          <a:noFill/>
        </p:spPr>
        <p:txBody>
          <a:bodyPr wrap="square" rtlCol="0">
            <a:spAutoFit/>
          </a:bodyPr>
          <a:lstStyle/>
          <a:p>
            <a:pPr algn="ctr"/>
            <a:r>
              <a:rPr lang="en-US" sz="3200" dirty="0" smtClean="0">
                <a:latin typeface="David" panose="020E0502060401010101" pitchFamily="34" charset="-79"/>
                <a:cs typeface="David" panose="020E0502060401010101" pitchFamily="34" charset="-79"/>
              </a:rPr>
              <a:t>At the end of the presentations the moderator will open up question period</a:t>
            </a:r>
            <a:endParaRPr lang="en-US" sz="3200" dirty="0">
              <a:latin typeface="David" panose="020E0502060401010101" pitchFamily="34" charset="-79"/>
              <a:cs typeface="David" panose="020E0502060401010101" pitchFamily="34" charset="-79"/>
            </a:endParaRPr>
          </a:p>
        </p:txBody>
      </p:sp>
      <p:sp>
        <p:nvSpPr>
          <p:cNvPr id="5" name="TextBox 4"/>
          <p:cNvSpPr txBox="1"/>
          <p:nvPr/>
        </p:nvSpPr>
        <p:spPr>
          <a:xfrm>
            <a:off x="179513" y="4365104"/>
            <a:ext cx="8784976" cy="1077218"/>
          </a:xfrm>
          <a:prstGeom prst="rect">
            <a:avLst/>
          </a:prstGeom>
          <a:noFill/>
        </p:spPr>
        <p:txBody>
          <a:bodyPr wrap="square" rtlCol="0">
            <a:spAutoFit/>
          </a:bodyPr>
          <a:lstStyle/>
          <a:p>
            <a:pPr algn="ctr"/>
            <a:r>
              <a:rPr lang="en-US" sz="3200" dirty="0" smtClean="0">
                <a:latin typeface="David" panose="020E0502060401010101" pitchFamily="34" charset="-79"/>
                <a:cs typeface="David" panose="020E0502060401010101" pitchFamily="34" charset="-79"/>
              </a:rPr>
              <a:t>After each question, the moderator will ask who they think won the point by a raise of hands</a:t>
            </a:r>
            <a:endParaRPr lang="en-US" sz="3200" dirty="0">
              <a:latin typeface="David" panose="020E0502060401010101" pitchFamily="34" charset="-79"/>
              <a:cs typeface="David" panose="020E0502060401010101" pitchFamily="34" charset="-79"/>
            </a:endParaRPr>
          </a:p>
        </p:txBody>
      </p:sp>
      <p:sp>
        <p:nvSpPr>
          <p:cNvPr id="6" name="TextBox 5"/>
          <p:cNvSpPr txBox="1"/>
          <p:nvPr/>
        </p:nvSpPr>
        <p:spPr>
          <a:xfrm>
            <a:off x="359025" y="1268760"/>
            <a:ext cx="8784976" cy="584776"/>
          </a:xfrm>
          <a:prstGeom prst="rect">
            <a:avLst/>
          </a:prstGeom>
          <a:noFill/>
        </p:spPr>
        <p:txBody>
          <a:bodyPr wrap="square" rtlCol="0">
            <a:spAutoFit/>
          </a:bodyPr>
          <a:lstStyle/>
          <a:p>
            <a:pPr algn="ctr"/>
            <a:r>
              <a:rPr lang="en-US" sz="3200" dirty="0" err="1" smtClean="0">
                <a:latin typeface="David" panose="020E0502060401010101" pitchFamily="34" charset="-79"/>
                <a:cs typeface="David" panose="020E0502060401010101" pitchFamily="34" charset="-79"/>
              </a:rPr>
              <a:t>Drosatos</a:t>
            </a:r>
            <a:r>
              <a:rPr lang="en-US" sz="3200" dirty="0" smtClean="0">
                <a:latin typeface="David" panose="020E0502060401010101" pitchFamily="34" charset="-79"/>
                <a:cs typeface="David" panose="020E0502060401010101" pitchFamily="34" charset="-79"/>
              </a:rPr>
              <a:t> will be the official recorder </a:t>
            </a:r>
            <a:endParaRPr lang="en-US" sz="32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826068858"/>
      </p:ext>
    </p:extLst>
  </p:cSld>
  <p:clrMapOvr>
    <a:masterClrMapping/>
  </p:clrMapOvr>
  <mc:AlternateContent xmlns:mc="http://schemas.openxmlformats.org/markup-compatibility/2006" xmlns:p14="http://schemas.microsoft.com/office/powerpoint/2010/main">
    <mc:Choice Requires="p14">
      <p:transition spd="slow" p14:dur="2000" advClick="0" advTm="27000">
        <p14:prism isContent="1"/>
      </p:transition>
    </mc:Choice>
    <mc:Fallback xmlns="">
      <p:transition spd="slow" advClick="0"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3" presetClass="entr" presetSubtype="10" fill="hold" grpId="0" nodeType="afterEffect">
                                  <p:stCondLst>
                                    <p:cond delay="300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par>
                          <p:cTn id="12" fill="hold">
                            <p:stCondLst>
                              <p:cond delay="5500"/>
                            </p:stCondLst>
                            <p:childTnLst>
                              <p:par>
                                <p:cTn id="13" presetID="31" presetClass="entr" presetSubtype="0" fill="hold" grpId="0" nodeType="afterEffect">
                                  <p:stCondLst>
                                    <p:cond delay="420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par>
                          <p:cTn id="19" fill="hold">
                            <p:stCondLst>
                              <p:cond delay="10700"/>
                            </p:stCondLst>
                            <p:childTnLst>
                              <p:par>
                                <p:cTn id="20" presetID="25" presetClass="entr" presetSubtype="0" fill="hold" grpId="0" nodeType="afterEffect">
                                  <p:stCondLst>
                                    <p:cond delay="610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5" dur="1000" fill="hold"/>
                                        <p:tgtEl>
                                          <p:spTgt spid="4"/>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4"/>
                                        </p:tgtEl>
                                      </p:cBhvr>
                                    </p:animEffect>
                                  </p:childTnLst>
                                </p:cTn>
                              </p:par>
                            </p:childTnLst>
                          </p:cTn>
                        </p:par>
                        <p:par>
                          <p:cTn id="30" fill="hold">
                            <p:stCondLst>
                              <p:cond delay="17800"/>
                            </p:stCondLst>
                            <p:childTnLst>
                              <p:par>
                                <p:cTn id="31" presetID="49" presetClass="entr" presetSubtype="0" decel="100000" fill="hold" grpId="0" nodeType="afterEffect">
                                  <p:stCondLst>
                                    <p:cond delay="560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ppt_w</p:attrName>
                                        </p:attrNameLst>
                                      </p:cBhvr>
                                      <p:tavLst>
                                        <p:tav tm="0">
                                          <p:val>
                                            <p:fltVal val="0"/>
                                          </p:val>
                                        </p:tav>
                                        <p:tav tm="100000">
                                          <p:val>
                                            <p:strVal val="#ppt_w"/>
                                          </p:val>
                                        </p:tav>
                                      </p:tavLst>
                                    </p:anim>
                                    <p:anim calcmode="lin" valueType="num">
                                      <p:cBhvr>
                                        <p:cTn id="34" dur="1000" fill="hold"/>
                                        <p:tgtEl>
                                          <p:spTgt spid="5"/>
                                        </p:tgtEl>
                                        <p:attrNameLst>
                                          <p:attrName>ppt_h</p:attrName>
                                        </p:attrNameLst>
                                      </p:cBhvr>
                                      <p:tavLst>
                                        <p:tav tm="0">
                                          <p:val>
                                            <p:fltVal val="0"/>
                                          </p:val>
                                        </p:tav>
                                        <p:tav tm="100000">
                                          <p:val>
                                            <p:strVal val="#ppt_h"/>
                                          </p:val>
                                        </p:tav>
                                      </p:tavLst>
                                    </p:anim>
                                    <p:anim calcmode="lin" valueType="num">
                                      <p:cBhvr>
                                        <p:cTn id="35" dur="1000" fill="hold"/>
                                        <p:tgtEl>
                                          <p:spTgt spid="5"/>
                                        </p:tgtEl>
                                        <p:attrNameLst>
                                          <p:attrName>style.rotation</p:attrName>
                                        </p:attrNameLst>
                                      </p:cBhvr>
                                      <p:tavLst>
                                        <p:tav tm="0">
                                          <p:val>
                                            <p:fltVal val="360"/>
                                          </p:val>
                                        </p:tav>
                                        <p:tav tm="100000">
                                          <p:val>
                                            <p:fltVal val="0"/>
                                          </p:val>
                                        </p:tav>
                                      </p:tavLst>
                                    </p:anim>
                                    <p:animEffect transition="in" filter="fade">
                                      <p:cBhvr>
                                        <p:cTn id="3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6474</TotalTime>
  <Words>1790</Words>
  <Application>Microsoft Office PowerPoint</Application>
  <PresentationFormat>On-screen Show (4:3)</PresentationFormat>
  <Paragraphs>333</Paragraphs>
  <Slides>35</Slides>
  <Notes>14</Notes>
  <HiddenSlides>0</HiddenSlides>
  <MMClips>2</MMClips>
  <ScaleCrop>false</ScaleCrop>
  <HeadingPairs>
    <vt:vector size="4" baseType="variant">
      <vt:variant>
        <vt:lpstr>Theme</vt:lpstr>
      </vt:variant>
      <vt:variant>
        <vt:i4>4</vt:i4>
      </vt:variant>
      <vt:variant>
        <vt:lpstr>Slide Titles</vt:lpstr>
      </vt:variant>
      <vt:variant>
        <vt:i4>35</vt:i4>
      </vt:variant>
    </vt:vector>
  </HeadingPairs>
  <TitlesOfParts>
    <vt:vector size="39" baseType="lpstr">
      <vt:lpstr>Horizon</vt:lpstr>
      <vt:lpstr>Office Theme</vt:lpstr>
      <vt:lpstr>1_Office Theme</vt:lpstr>
      <vt:lpstr>1_Horizon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Amazing statistic (as of april 2015)</vt:lpstr>
      <vt:lpstr>My attempt to address gene editing </vt:lpstr>
      <vt:lpstr>What can Gene editing Do?</vt:lpstr>
      <vt:lpstr>What can Gene editing Do?</vt:lpstr>
      <vt:lpstr>What can Gene editing Do?</vt:lpstr>
      <vt:lpstr>Just one nucleotide diff!</vt:lpstr>
      <vt:lpstr>Just one nucleotide diff!</vt:lpstr>
      <vt:lpstr>PowerPoint Presentation</vt:lpstr>
      <vt:lpstr>PowerPoint Presentation</vt:lpstr>
      <vt:lpstr>Questions for Debate</vt:lpstr>
      <vt:lpstr>Questions On Whole  Genome Sequencing (WGS)</vt:lpstr>
      <vt:lpstr>PowerPoint Presentation</vt:lpstr>
      <vt:lpstr>If you sequence your genome now</vt:lpstr>
      <vt:lpstr>Have you sequenced your genome?</vt:lpstr>
      <vt:lpstr>Are you worried </vt:lpstr>
      <vt:lpstr>Killer application</vt:lpstr>
      <vt:lpstr>Gene editing questions</vt:lpstr>
      <vt:lpstr>Human germline</vt:lpstr>
      <vt:lpstr>Inherited human diseases </vt:lpstr>
      <vt:lpstr>Investment</vt:lpstr>
      <vt:lpstr>Imagine:</vt:lpstr>
      <vt:lpstr>Your preference</vt:lpstr>
      <vt:lpstr>Survey</vt:lpstr>
      <vt:lpstr>The “Cut to the chase question”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ediamandis</dc:creator>
  <cp:lastModifiedBy>HADJIYIANNI Christine</cp:lastModifiedBy>
  <cp:revision>82</cp:revision>
  <dcterms:created xsi:type="dcterms:W3CDTF">2015-04-11T10:34:15Z</dcterms:created>
  <dcterms:modified xsi:type="dcterms:W3CDTF">2015-05-14T07:02:51Z</dcterms:modified>
</cp:coreProperties>
</file>